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18"/>
    <p:sldId id="257" r:id="rId19"/>
    <p:sldId id="258" r:id="rId20"/>
    <p:sldId id="259" r:id="rId21"/>
    <p:sldId id="260" r:id="rId22"/>
    <p:sldId id="261" r:id="rId23"/>
    <p:sldId id="262" r:id="rId24"/>
    <p:sldId id="263" r:id="rId25"/>
    <p:sldId id="264" r:id="rId26"/>
    <p:sldId id="265" r:id="rId27"/>
    <p:sldId id="266" r:id="rId28"/>
  </p:sldIdLst>
  <p:sldSz cx="9753600" cy="73152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T Rounds Condensed" charset="1" panose="02000506030000020003"/>
      <p:regular r:id="rId10"/>
    </p:embeddedFont>
    <p:embeddedFont>
      <p:font typeface="TT Rounds Condensed Bold" charset="1" panose="02000806030000020003"/>
      <p:regular r:id="rId11"/>
    </p:embeddedFont>
    <p:embeddedFont>
      <p:font typeface="TT Rounds Condensed Italics" charset="1" panose="02000506030000090003"/>
      <p:regular r:id="rId12"/>
    </p:embeddedFont>
    <p:embeddedFont>
      <p:font typeface="TT Rounds Condensed Bold Italics" charset="1" panose="02000806030000090003"/>
      <p:regular r:id="rId13"/>
    </p:embeddedFont>
    <p:embeddedFont>
      <p:font typeface="TT Rounds Condensed Thin" charset="1" panose="02000503020000020003"/>
      <p:regular r:id="rId14"/>
    </p:embeddedFont>
    <p:embeddedFont>
      <p:font typeface="TT Rounds Condensed Thin Italics" charset="1" panose="02000503020000090003"/>
      <p:regular r:id="rId15"/>
    </p:embeddedFont>
    <p:embeddedFont>
      <p:font typeface="TT Rounds Condensed Heavy" charset="1" panose="02000506030000020003"/>
      <p:regular r:id="rId16"/>
    </p:embeddedFont>
    <p:embeddedFont>
      <p:font typeface="TT Rounds Condensed Heavy Italics" charset="1" panose="020005060000000900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5.jpeg" Type="http://schemas.openxmlformats.org/officeDocument/2006/relationships/image"/><Relationship Id="rId11" Target="../media/image36.jpeg" Type="http://schemas.openxmlformats.org/officeDocument/2006/relationships/image"/><Relationship Id="rId12" Target="../media/image37.jpeg" Type="http://schemas.openxmlformats.org/officeDocument/2006/relationships/image"/><Relationship Id="rId13" Target="../media/image38.jpeg" Type="http://schemas.openxmlformats.org/officeDocument/2006/relationships/image"/><Relationship Id="rId14" Target="../media/image24.jpeg" Type="http://schemas.openxmlformats.org/officeDocument/2006/relationships/image"/><Relationship Id="rId15" Target="../media/image39.jpeg" Type="http://schemas.openxmlformats.org/officeDocument/2006/relationships/image"/><Relationship Id="rId16" Target="../media/image40.jpeg" Type="http://schemas.openxmlformats.org/officeDocument/2006/relationships/image"/><Relationship Id="rId2" Target="../media/image27.jpeg" Type="http://schemas.openxmlformats.org/officeDocument/2006/relationships/image"/><Relationship Id="rId3" Target="../media/image28.jpe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 Id="rId7" Target="../media/image32.jpeg" Type="http://schemas.openxmlformats.org/officeDocument/2006/relationships/image"/><Relationship Id="rId8" Target="../media/image33.jpeg" Type="http://schemas.openxmlformats.org/officeDocument/2006/relationships/image"/><Relationship Id="rId9" Target="../media/image34.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4.pn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16.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7.jpeg" Type="http://schemas.openxmlformats.org/officeDocument/2006/relationships/image"/><Relationship Id="rId4" Target="../media/image18.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4.pn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 Id="rId6" Target="../media/image24.jpeg" Type="http://schemas.openxmlformats.org/officeDocument/2006/relationships/image"/><Relationship Id="rId7" Target="../media/image25.jpeg" Type="http://schemas.openxmlformats.org/officeDocument/2006/relationships/image"/><Relationship Id="rId8" Target="../media/image26.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D32E"/>
        </a:solidFill>
      </p:bgPr>
    </p:bg>
    <p:spTree>
      <p:nvGrpSpPr>
        <p:cNvPr id="1" name=""/>
        <p:cNvGrpSpPr/>
        <p:nvPr/>
      </p:nvGrpSpPr>
      <p:grpSpPr>
        <a:xfrm>
          <a:off x="0" y="0"/>
          <a:ext cx="0" cy="0"/>
          <a:chOff x="0" y="0"/>
          <a:chExt cx="0" cy="0"/>
        </a:xfrm>
      </p:grpSpPr>
      <p:sp>
        <p:nvSpPr>
          <p:cNvPr name="AutoShape 2" id="2"/>
          <p:cNvSpPr/>
          <p:nvPr/>
        </p:nvSpPr>
        <p:spPr>
          <a:xfrm rot="10794798">
            <a:off x="415127" y="5885047"/>
            <a:ext cx="8952609" cy="0"/>
          </a:xfrm>
          <a:prstGeom prst="line">
            <a:avLst/>
          </a:prstGeom>
          <a:ln cap="rnd" w="9525">
            <a:solidFill>
              <a:srgbClr val="000000"/>
            </a:solidFill>
            <a:prstDash val="solid"/>
            <a:headEnd type="none" len="sm" w="sm"/>
            <a:tailEnd type="none" len="sm" w="sm"/>
          </a:ln>
        </p:spPr>
      </p:sp>
      <p:sp>
        <p:nvSpPr>
          <p:cNvPr name="Freeform 3" id="3"/>
          <p:cNvSpPr/>
          <p:nvPr/>
        </p:nvSpPr>
        <p:spPr>
          <a:xfrm flipH="false" flipV="false" rot="0">
            <a:off x="415132" y="438678"/>
            <a:ext cx="3845772" cy="1711369"/>
          </a:xfrm>
          <a:custGeom>
            <a:avLst/>
            <a:gdLst/>
            <a:ahLst/>
            <a:cxnLst/>
            <a:rect r="r" b="b" t="t" l="l"/>
            <a:pathLst>
              <a:path h="1711369" w="3845772">
                <a:moveTo>
                  <a:pt x="0" y="0"/>
                </a:moveTo>
                <a:lnTo>
                  <a:pt x="3845772" y="0"/>
                </a:lnTo>
                <a:lnTo>
                  <a:pt x="3845772" y="1711369"/>
                </a:lnTo>
                <a:lnTo>
                  <a:pt x="0" y="1711369"/>
                </a:lnTo>
                <a:lnTo>
                  <a:pt x="0" y="0"/>
                </a:lnTo>
                <a:close/>
              </a:path>
            </a:pathLst>
          </a:custGeom>
          <a:blipFill>
            <a:blip r:embed="rId2"/>
            <a:stretch>
              <a:fillRect l="0" t="0" r="0" b="0"/>
            </a:stretch>
          </a:blipFill>
        </p:spPr>
      </p:sp>
      <p:sp>
        <p:nvSpPr>
          <p:cNvPr name="TextBox 4" id="4"/>
          <p:cNvSpPr txBox="true"/>
          <p:nvPr/>
        </p:nvSpPr>
        <p:spPr>
          <a:xfrm rot="0">
            <a:off x="3816773" y="4432883"/>
            <a:ext cx="5577099" cy="590550"/>
          </a:xfrm>
          <a:prstGeom prst="rect">
            <a:avLst/>
          </a:prstGeom>
        </p:spPr>
        <p:txBody>
          <a:bodyPr anchor="t" rtlCol="false" tIns="0" lIns="0" bIns="0" rIns="0">
            <a:spAutoFit/>
          </a:bodyPr>
          <a:lstStyle/>
          <a:p>
            <a:pPr algn="r">
              <a:lnSpc>
                <a:spcPts val="4608"/>
              </a:lnSpc>
            </a:pPr>
            <a:r>
              <a:rPr lang="en-US" sz="3840" spc="35">
                <a:solidFill>
                  <a:srgbClr val="003529"/>
                </a:solidFill>
                <a:latin typeface="TT Rounds Condensed Bold"/>
              </a:rPr>
              <a:t>CADET CHALLENGE 2024</a:t>
            </a:r>
          </a:p>
        </p:txBody>
      </p:sp>
      <p:sp>
        <p:nvSpPr>
          <p:cNvPr name="TextBox 5" id="5"/>
          <p:cNvSpPr txBox="true"/>
          <p:nvPr/>
        </p:nvSpPr>
        <p:spPr>
          <a:xfrm rot="0">
            <a:off x="1784906" y="5085874"/>
            <a:ext cx="7608966" cy="369411"/>
          </a:xfrm>
          <a:prstGeom prst="rect">
            <a:avLst/>
          </a:prstGeom>
        </p:spPr>
        <p:txBody>
          <a:bodyPr anchor="t" rtlCol="false" tIns="0" lIns="0" bIns="0" rIns="0">
            <a:spAutoFit/>
          </a:bodyPr>
          <a:lstStyle/>
          <a:p>
            <a:pPr algn="r">
              <a:lnSpc>
                <a:spcPts val="3071"/>
              </a:lnSpc>
            </a:pPr>
            <a:r>
              <a:rPr lang="en-US" sz="2559" spc="23">
                <a:solidFill>
                  <a:srgbClr val="003529"/>
                </a:solidFill>
                <a:latin typeface="TT Rounds Condensed"/>
              </a:rPr>
              <a:t>ACCT UK</a:t>
            </a:r>
          </a:p>
        </p:txBody>
      </p:sp>
      <p:sp>
        <p:nvSpPr>
          <p:cNvPr name="TextBox 6" id="6"/>
          <p:cNvSpPr txBox="true"/>
          <p:nvPr/>
        </p:nvSpPr>
        <p:spPr>
          <a:xfrm rot="0">
            <a:off x="3816773" y="6160347"/>
            <a:ext cx="5577099" cy="381000"/>
          </a:xfrm>
          <a:prstGeom prst="rect">
            <a:avLst/>
          </a:prstGeom>
        </p:spPr>
        <p:txBody>
          <a:bodyPr anchor="t" rtlCol="false" tIns="0" lIns="0" bIns="0" rIns="0">
            <a:spAutoFit/>
          </a:bodyPr>
          <a:lstStyle/>
          <a:p>
            <a:pPr algn="r">
              <a:lnSpc>
                <a:spcPts val="3071"/>
              </a:lnSpc>
            </a:pPr>
            <a:r>
              <a:rPr lang="en-US" sz="2559" spc="23">
                <a:solidFill>
                  <a:srgbClr val="003529"/>
                </a:solidFill>
                <a:latin typeface="TT Rounds Condensed Italics"/>
              </a:rPr>
              <a:t>#CadetChallenge2024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3428"/>
        </a:solidFill>
      </p:bgPr>
    </p:bg>
    <p:spTree>
      <p:nvGrpSpPr>
        <p:cNvPr id="1" name=""/>
        <p:cNvGrpSpPr/>
        <p:nvPr/>
      </p:nvGrpSpPr>
      <p:grpSpPr>
        <a:xfrm>
          <a:off x="0" y="0"/>
          <a:ext cx="0" cy="0"/>
          <a:chOff x="0" y="0"/>
          <a:chExt cx="0" cy="0"/>
        </a:xfrm>
      </p:grpSpPr>
      <p:grpSp>
        <p:nvGrpSpPr>
          <p:cNvPr name="Group 2" id="2"/>
          <p:cNvGrpSpPr/>
          <p:nvPr/>
        </p:nvGrpSpPr>
        <p:grpSpPr>
          <a:xfrm rot="0">
            <a:off x="0" y="1438780"/>
            <a:ext cx="1951208" cy="195120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2"/>
              <a:stretch>
                <a:fillRect l="0" t="-16666" r="0" b="-16666"/>
              </a:stretch>
            </a:blipFill>
          </p:spPr>
        </p:sp>
      </p:grpSp>
      <p:grpSp>
        <p:nvGrpSpPr>
          <p:cNvPr name="Group 4" id="4"/>
          <p:cNvGrpSpPr/>
          <p:nvPr/>
        </p:nvGrpSpPr>
        <p:grpSpPr>
          <a:xfrm rot="0">
            <a:off x="1951208" y="1438780"/>
            <a:ext cx="1951208" cy="1951208"/>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3"/>
              <a:stretch>
                <a:fillRect l="0" t="-38928" r="0" b="-38928"/>
              </a:stretch>
            </a:blipFill>
          </p:spPr>
        </p:sp>
      </p:grpSp>
      <p:grpSp>
        <p:nvGrpSpPr>
          <p:cNvPr name="Group 6" id="6"/>
          <p:cNvGrpSpPr/>
          <p:nvPr/>
        </p:nvGrpSpPr>
        <p:grpSpPr>
          <a:xfrm rot="0">
            <a:off x="3902415" y="1438780"/>
            <a:ext cx="1951208" cy="195120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4"/>
              <a:stretch>
                <a:fillRect l="-7386" t="0" r="-7386" b="0"/>
              </a:stretch>
            </a:blipFill>
          </p:spPr>
        </p:sp>
      </p:grpSp>
      <p:grpSp>
        <p:nvGrpSpPr>
          <p:cNvPr name="Group 8" id="8"/>
          <p:cNvGrpSpPr/>
          <p:nvPr/>
        </p:nvGrpSpPr>
        <p:grpSpPr>
          <a:xfrm rot="0">
            <a:off x="5853623" y="1438780"/>
            <a:ext cx="1951208" cy="195120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5"/>
              <a:stretch>
                <a:fillRect l="0" t="-16666" r="0" b="-16666"/>
              </a:stretch>
            </a:blipFill>
          </p:spPr>
        </p:sp>
      </p:grpSp>
      <p:grpSp>
        <p:nvGrpSpPr>
          <p:cNvPr name="Group 10" id="10"/>
          <p:cNvGrpSpPr/>
          <p:nvPr/>
        </p:nvGrpSpPr>
        <p:grpSpPr>
          <a:xfrm rot="0">
            <a:off x="7802392" y="1445416"/>
            <a:ext cx="1951208" cy="195120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6"/>
              <a:stretch>
                <a:fillRect l="0" t="-3926" r="-7853" b="-3926"/>
              </a:stretch>
            </a:blipFill>
          </p:spPr>
        </p:sp>
      </p:grpSp>
      <p:grpSp>
        <p:nvGrpSpPr>
          <p:cNvPr name="Group 12" id="12"/>
          <p:cNvGrpSpPr/>
          <p:nvPr/>
        </p:nvGrpSpPr>
        <p:grpSpPr>
          <a:xfrm rot="0">
            <a:off x="0" y="3389988"/>
            <a:ext cx="1951208" cy="1951208"/>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7"/>
              <a:stretch>
                <a:fillRect l="0" t="-16666" r="0" b="-16666"/>
              </a:stretch>
            </a:blipFill>
          </p:spPr>
        </p:sp>
      </p:grpSp>
      <p:grpSp>
        <p:nvGrpSpPr>
          <p:cNvPr name="Group 14" id="14"/>
          <p:cNvGrpSpPr/>
          <p:nvPr/>
        </p:nvGrpSpPr>
        <p:grpSpPr>
          <a:xfrm rot="0">
            <a:off x="1951208" y="3389988"/>
            <a:ext cx="1951208" cy="1951208"/>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8"/>
              <a:stretch>
                <a:fillRect l="-25000" t="0" r="-25000" b="0"/>
              </a:stretch>
            </a:blipFill>
          </p:spPr>
        </p:sp>
      </p:grpSp>
      <p:grpSp>
        <p:nvGrpSpPr>
          <p:cNvPr name="Group 16" id="16"/>
          <p:cNvGrpSpPr/>
          <p:nvPr/>
        </p:nvGrpSpPr>
        <p:grpSpPr>
          <a:xfrm rot="0">
            <a:off x="3902415" y="3389988"/>
            <a:ext cx="1951208" cy="1951208"/>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9"/>
              <a:stretch>
                <a:fillRect l="-25116" t="0" r="-25116" b="0"/>
              </a:stretch>
            </a:blipFill>
          </p:spPr>
        </p:sp>
      </p:grpSp>
      <p:grpSp>
        <p:nvGrpSpPr>
          <p:cNvPr name="Group 18" id="18"/>
          <p:cNvGrpSpPr/>
          <p:nvPr/>
        </p:nvGrpSpPr>
        <p:grpSpPr>
          <a:xfrm rot="0">
            <a:off x="5853623" y="3389988"/>
            <a:ext cx="1951208" cy="1951208"/>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10"/>
              <a:stretch>
                <a:fillRect l="-38888" t="0" r="-38888" b="0"/>
              </a:stretch>
            </a:blipFill>
          </p:spPr>
        </p:sp>
      </p:grpSp>
      <p:grpSp>
        <p:nvGrpSpPr>
          <p:cNvPr name="Group 20" id="20"/>
          <p:cNvGrpSpPr/>
          <p:nvPr/>
        </p:nvGrpSpPr>
        <p:grpSpPr>
          <a:xfrm rot="0">
            <a:off x="7802392" y="3396624"/>
            <a:ext cx="1951208" cy="1951208"/>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11"/>
              <a:stretch>
                <a:fillRect l="-16666" t="0" r="-16666" b="0"/>
              </a:stretch>
            </a:blipFill>
          </p:spPr>
        </p:sp>
      </p:grpSp>
      <p:grpSp>
        <p:nvGrpSpPr>
          <p:cNvPr name="Group 22" id="22"/>
          <p:cNvGrpSpPr/>
          <p:nvPr/>
        </p:nvGrpSpPr>
        <p:grpSpPr>
          <a:xfrm rot="0">
            <a:off x="0" y="5357356"/>
            <a:ext cx="1951208" cy="1951208"/>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12"/>
              <a:stretch>
                <a:fillRect l="-16445" t="0" r="-16445" b="0"/>
              </a:stretch>
            </a:blipFill>
          </p:spPr>
        </p:sp>
      </p:grpSp>
      <p:grpSp>
        <p:nvGrpSpPr>
          <p:cNvPr name="Group 24" id="24"/>
          <p:cNvGrpSpPr/>
          <p:nvPr/>
        </p:nvGrpSpPr>
        <p:grpSpPr>
          <a:xfrm rot="0">
            <a:off x="1951208" y="5357356"/>
            <a:ext cx="1951208" cy="1951208"/>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13"/>
              <a:stretch>
                <a:fillRect l="-25128" t="0" r="-25128" b="0"/>
              </a:stretch>
            </a:blipFill>
          </p:spPr>
        </p:sp>
      </p:grpSp>
      <p:grpSp>
        <p:nvGrpSpPr>
          <p:cNvPr name="Group 26" id="26"/>
          <p:cNvGrpSpPr/>
          <p:nvPr/>
        </p:nvGrpSpPr>
        <p:grpSpPr>
          <a:xfrm rot="0">
            <a:off x="3902415" y="5357356"/>
            <a:ext cx="1951208" cy="1951208"/>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14"/>
              <a:stretch>
                <a:fillRect l="-24953" t="0" r="-24953" b="0"/>
              </a:stretch>
            </a:blipFill>
          </p:spPr>
        </p:sp>
      </p:grpSp>
      <p:grpSp>
        <p:nvGrpSpPr>
          <p:cNvPr name="Group 28" id="28"/>
          <p:cNvGrpSpPr/>
          <p:nvPr/>
        </p:nvGrpSpPr>
        <p:grpSpPr>
          <a:xfrm rot="0">
            <a:off x="5853623" y="5357356"/>
            <a:ext cx="1951208" cy="1951208"/>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15"/>
              <a:stretch>
                <a:fillRect l="-38888" t="0" r="-38888" b="0"/>
              </a:stretch>
            </a:blipFill>
          </p:spPr>
        </p:sp>
      </p:grpSp>
      <p:grpSp>
        <p:nvGrpSpPr>
          <p:cNvPr name="Group 30" id="30"/>
          <p:cNvGrpSpPr/>
          <p:nvPr/>
        </p:nvGrpSpPr>
        <p:grpSpPr>
          <a:xfrm rot="0">
            <a:off x="7802392" y="5363992"/>
            <a:ext cx="1951208" cy="1951208"/>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16"/>
              <a:stretch>
                <a:fillRect l="0" t="-25000" r="0" b="-25000"/>
              </a:stretch>
            </a:blipFill>
          </p:spPr>
        </p:sp>
      </p:grpSp>
      <p:sp>
        <p:nvSpPr>
          <p:cNvPr name="TextBox 32" id="32"/>
          <p:cNvSpPr txBox="true"/>
          <p:nvPr/>
        </p:nvSpPr>
        <p:spPr>
          <a:xfrm rot="0">
            <a:off x="1087516" y="69238"/>
            <a:ext cx="7581006" cy="1350492"/>
          </a:xfrm>
          <a:prstGeom prst="rect">
            <a:avLst/>
          </a:prstGeom>
        </p:spPr>
        <p:txBody>
          <a:bodyPr anchor="t" rtlCol="false" tIns="0" lIns="0" bIns="0" rIns="0">
            <a:spAutoFit/>
          </a:bodyPr>
          <a:lstStyle/>
          <a:p>
            <a:pPr algn="ctr">
              <a:lnSpc>
                <a:spcPts val="3573"/>
              </a:lnSpc>
            </a:pPr>
            <a:r>
              <a:rPr lang="en-US" sz="2977" spc="26">
                <a:solidFill>
                  <a:srgbClr val="FFD32E"/>
                </a:solidFill>
                <a:latin typeface="TT Rounds Condensed Bold"/>
              </a:rPr>
              <a:t>Thank you to everyone for taking part in </a:t>
            </a:r>
            <a:r>
              <a:rPr lang="en-US" sz="2977" spc="26">
                <a:solidFill>
                  <a:srgbClr val="FFD32E"/>
                </a:solidFill>
                <a:latin typeface="TT Rounds Condensed Bold"/>
              </a:rPr>
              <a:t>CADET CHALLENGE 2023. </a:t>
            </a:r>
          </a:p>
          <a:p>
            <a:pPr algn="ctr">
              <a:lnSpc>
                <a:spcPts val="3573"/>
              </a:lnSpc>
            </a:pPr>
            <a:r>
              <a:rPr lang="en-US" sz="2977" spc="27">
                <a:solidFill>
                  <a:srgbClr val="FFD32E"/>
                </a:solidFill>
                <a:latin typeface="TT Rounds Condensed Bold"/>
              </a:rPr>
              <a:t>Congratulations to our winners.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36E5FF"/>
        </a:solidFill>
      </p:bgPr>
    </p:bg>
    <p:spTree>
      <p:nvGrpSpPr>
        <p:cNvPr id="1" name=""/>
        <p:cNvGrpSpPr/>
        <p:nvPr/>
      </p:nvGrpSpPr>
      <p:grpSpPr>
        <a:xfrm>
          <a:off x="0" y="0"/>
          <a:ext cx="0" cy="0"/>
          <a:chOff x="0" y="0"/>
          <a:chExt cx="0" cy="0"/>
        </a:xfrm>
      </p:grpSpPr>
      <p:sp>
        <p:nvSpPr>
          <p:cNvPr name="Freeform 2" id="2"/>
          <p:cNvSpPr/>
          <p:nvPr/>
        </p:nvSpPr>
        <p:spPr>
          <a:xfrm flipH="false" flipV="false" rot="0">
            <a:off x="4473734" y="-29210"/>
            <a:ext cx="5279866" cy="7450428"/>
          </a:xfrm>
          <a:custGeom>
            <a:avLst/>
            <a:gdLst/>
            <a:ahLst/>
            <a:cxnLst/>
            <a:rect r="r" b="b" t="t" l="l"/>
            <a:pathLst>
              <a:path h="7450428" w="5279866">
                <a:moveTo>
                  <a:pt x="0" y="0"/>
                </a:moveTo>
                <a:lnTo>
                  <a:pt x="5279866" y="0"/>
                </a:lnTo>
                <a:lnTo>
                  <a:pt x="5279866" y="7450428"/>
                </a:lnTo>
                <a:lnTo>
                  <a:pt x="0" y="7450428"/>
                </a:lnTo>
                <a:lnTo>
                  <a:pt x="0" y="0"/>
                </a:lnTo>
                <a:close/>
              </a:path>
            </a:pathLst>
          </a:custGeom>
          <a:blipFill>
            <a:blip r:embed="rId2"/>
            <a:stretch>
              <a:fillRect l="0" t="-16575" r="-82242" b="-20968"/>
            </a:stretch>
          </a:blipFill>
        </p:spPr>
      </p:sp>
      <p:sp>
        <p:nvSpPr>
          <p:cNvPr name="Freeform 3" id="3"/>
          <p:cNvSpPr/>
          <p:nvPr/>
        </p:nvSpPr>
        <p:spPr>
          <a:xfrm flipH="false" flipV="false" rot="0">
            <a:off x="345097" y="6345899"/>
            <a:ext cx="1689787" cy="751955"/>
          </a:xfrm>
          <a:custGeom>
            <a:avLst/>
            <a:gdLst/>
            <a:ahLst/>
            <a:cxnLst/>
            <a:rect r="r" b="b" t="t" l="l"/>
            <a:pathLst>
              <a:path h="751955" w="1689787">
                <a:moveTo>
                  <a:pt x="0" y="0"/>
                </a:moveTo>
                <a:lnTo>
                  <a:pt x="1689786" y="0"/>
                </a:lnTo>
                <a:lnTo>
                  <a:pt x="1689786" y="751955"/>
                </a:lnTo>
                <a:lnTo>
                  <a:pt x="0" y="751955"/>
                </a:lnTo>
                <a:lnTo>
                  <a:pt x="0" y="0"/>
                </a:lnTo>
                <a:close/>
              </a:path>
            </a:pathLst>
          </a:custGeom>
          <a:blipFill>
            <a:blip r:embed="rId3"/>
            <a:stretch>
              <a:fillRect l="0" t="0" r="0" b="0"/>
            </a:stretch>
          </a:blipFill>
        </p:spPr>
      </p:sp>
      <p:sp>
        <p:nvSpPr>
          <p:cNvPr name="AutoShape 4" id="4"/>
          <p:cNvSpPr/>
          <p:nvPr/>
        </p:nvSpPr>
        <p:spPr>
          <a:xfrm rot="10794798">
            <a:off x="415127" y="6115473"/>
            <a:ext cx="8952609" cy="0"/>
          </a:xfrm>
          <a:prstGeom prst="line">
            <a:avLst/>
          </a:prstGeom>
          <a:ln cap="rnd" w="9525">
            <a:solidFill>
              <a:srgbClr val="003529"/>
            </a:solidFill>
            <a:prstDash val="solid"/>
            <a:headEnd type="none" len="sm" w="sm"/>
            <a:tailEnd type="none" len="sm" w="sm"/>
          </a:ln>
        </p:spPr>
      </p:sp>
      <p:sp>
        <p:nvSpPr>
          <p:cNvPr name="Freeform 5" id="5"/>
          <p:cNvSpPr/>
          <p:nvPr/>
        </p:nvSpPr>
        <p:spPr>
          <a:xfrm flipH="false" flipV="false" rot="0">
            <a:off x="345097" y="-182827"/>
            <a:ext cx="1919831" cy="2044621"/>
          </a:xfrm>
          <a:custGeom>
            <a:avLst/>
            <a:gdLst/>
            <a:ahLst/>
            <a:cxnLst/>
            <a:rect r="r" b="b" t="t" l="l"/>
            <a:pathLst>
              <a:path h="2044621" w="1919831">
                <a:moveTo>
                  <a:pt x="0" y="0"/>
                </a:moveTo>
                <a:lnTo>
                  <a:pt x="1919831" y="0"/>
                </a:lnTo>
                <a:lnTo>
                  <a:pt x="1919831" y="2044621"/>
                </a:lnTo>
                <a:lnTo>
                  <a:pt x="0" y="2044621"/>
                </a:lnTo>
                <a:lnTo>
                  <a:pt x="0" y="0"/>
                </a:lnTo>
                <a:close/>
              </a:path>
            </a:pathLst>
          </a:custGeom>
          <a:blipFill>
            <a:blip r:embed="rId4"/>
            <a:stretch>
              <a:fillRect l="0" t="0" r="0" b="0"/>
            </a:stretch>
          </a:blipFill>
        </p:spPr>
      </p:sp>
      <p:sp>
        <p:nvSpPr>
          <p:cNvPr name="TextBox 6" id="6"/>
          <p:cNvSpPr txBox="true"/>
          <p:nvPr/>
        </p:nvSpPr>
        <p:spPr>
          <a:xfrm rot="0">
            <a:off x="555898" y="1108778"/>
            <a:ext cx="4717142" cy="5029200"/>
          </a:xfrm>
          <a:prstGeom prst="rect">
            <a:avLst/>
          </a:prstGeom>
        </p:spPr>
        <p:txBody>
          <a:bodyPr anchor="t" rtlCol="false" tIns="0" lIns="0" bIns="0" rIns="0">
            <a:spAutoFit/>
          </a:bodyPr>
          <a:lstStyle/>
          <a:p>
            <a:pPr algn="l">
              <a:lnSpc>
                <a:spcPts val="3071"/>
              </a:lnSpc>
            </a:pPr>
          </a:p>
          <a:p>
            <a:pPr algn="l">
              <a:lnSpc>
                <a:spcPts val="3071"/>
              </a:lnSpc>
            </a:pPr>
            <a:r>
              <a:rPr lang="en-US" sz="2559" spc="23">
                <a:solidFill>
                  <a:srgbClr val="003529"/>
                </a:solidFill>
                <a:latin typeface="TT Rounds Condensed"/>
              </a:rPr>
              <a:t>You all do so much for charities and in your local communities, if you could find the time to support us too and take part in the </a:t>
            </a:r>
          </a:p>
          <a:p>
            <a:pPr algn="l">
              <a:lnSpc>
                <a:spcPts val="3071"/>
              </a:lnSpc>
            </a:pPr>
            <a:r>
              <a:rPr lang="en-US" sz="2559" spc="23">
                <a:solidFill>
                  <a:srgbClr val="003529"/>
                </a:solidFill>
                <a:latin typeface="TT Rounds Condensed Bold"/>
              </a:rPr>
              <a:t>Cadet Challenge 2024</a:t>
            </a:r>
            <a:r>
              <a:rPr lang="en-US" sz="2559" spc="23">
                <a:solidFill>
                  <a:srgbClr val="003529"/>
                </a:solidFill>
                <a:latin typeface="TT Rounds Condensed"/>
              </a:rPr>
              <a:t>,</a:t>
            </a:r>
          </a:p>
          <a:p>
            <a:pPr algn="l">
              <a:lnSpc>
                <a:spcPts val="3071"/>
              </a:lnSpc>
            </a:pPr>
            <a:r>
              <a:rPr lang="en-US" sz="2559" spc="23">
                <a:solidFill>
                  <a:srgbClr val="003529"/>
                </a:solidFill>
                <a:latin typeface="TT Rounds Condensed"/>
              </a:rPr>
              <a:t>it would make a world of difference. </a:t>
            </a:r>
          </a:p>
          <a:p>
            <a:pPr algn="l">
              <a:lnSpc>
                <a:spcPts val="3071"/>
              </a:lnSpc>
            </a:pPr>
          </a:p>
          <a:p>
            <a:pPr algn="l">
              <a:lnSpc>
                <a:spcPts val="3327"/>
              </a:lnSpc>
            </a:pPr>
            <a:r>
              <a:rPr lang="en-US" sz="2773" spc="25">
                <a:solidFill>
                  <a:srgbClr val="003529"/>
                </a:solidFill>
                <a:latin typeface="TT Rounds Condensed Bold"/>
              </a:rPr>
              <a:t>Thank you,</a:t>
            </a:r>
          </a:p>
          <a:p>
            <a:pPr algn="l">
              <a:lnSpc>
                <a:spcPts val="3327"/>
              </a:lnSpc>
            </a:pPr>
            <a:r>
              <a:rPr lang="en-US" sz="2773" spc="25">
                <a:solidFill>
                  <a:srgbClr val="003529"/>
                </a:solidFill>
                <a:latin typeface="TT Rounds Condensed Bold"/>
              </a:rPr>
              <a:t>Help us, help you.</a:t>
            </a:r>
          </a:p>
          <a:p>
            <a:pPr algn="l">
              <a:lnSpc>
                <a:spcPts val="3071"/>
              </a:lnSpc>
            </a:pPr>
          </a:p>
          <a:p>
            <a:pPr algn="l">
              <a:lnSpc>
                <a:spcPts val="3071"/>
              </a:lnSpc>
            </a:pPr>
          </a:p>
        </p:txBody>
      </p:sp>
      <p:sp>
        <p:nvSpPr>
          <p:cNvPr name="TextBox 7" id="7"/>
          <p:cNvSpPr txBox="true"/>
          <p:nvPr/>
        </p:nvSpPr>
        <p:spPr>
          <a:xfrm rot="0">
            <a:off x="6273985" y="6656096"/>
            <a:ext cx="2905760" cy="219075"/>
          </a:xfrm>
          <a:prstGeom prst="rect">
            <a:avLst/>
          </a:prstGeom>
        </p:spPr>
        <p:txBody>
          <a:bodyPr anchor="t" rtlCol="false" tIns="0" lIns="0" bIns="0" rIns="0">
            <a:spAutoFit/>
          </a:bodyPr>
          <a:lstStyle/>
          <a:p>
            <a:pPr algn="r">
              <a:lnSpc>
                <a:spcPts val="1791"/>
              </a:lnSpc>
            </a:pPr>
            <a:r>
              <a:rPr lang="en-US" sz="1493" spc="13">
                <a:solidFill>
                  <a:srgbClr val="003529"/>
                </a:solidFill>
                <a:latin typeface="TT Rounds Condensed Bold"/>
              </a:rPr>
              <a:t>Cadet Challenge 2024</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6E5FF"/>
        </a:solidFill>
      </p:bgPr>
    </p:bg>
    <p:spTree>
      <p:nvGrpSpPr>
        <p:cNvPr id="1" name=""/>
        <p:cNvGrpSpPr/>
        <p:nvPr/>
      </p:nvGrpSpPr>
      <p:grpSpPr>
        <a:xfrm>
          <a:off x="0" y="0"/>
          <a:ext cx="0" cy="0"/>
          <a:chOff x="0" y="0"/>
          <a:chExt cx="0" cy="0"/>
        </a:xfrm>
      </p:grpSpPr>
      <p:sp>
        <p:nvSpPr>
          <p:cNvPr name="Freeform 2" id="2"/>
          <p:cNvSpPr/>
          <p:nvPr/>
        </p:nvSpPr>
        <p:spPr>
          <a:xfrm flipH="false" flipV="false" rot="0">
            <a:off x="4473734" y="-29210"/>
            <a:ext cx="5279866" cy="7450428"/>
          </a:xfrm>
          <a:custGeom>
            <a:avLst/>
            <a:gdLst/>
            <a:ahLst/>
            <a:cxnLst/>
            <a:rect r="r" b="b" t="t" l="l"/>
            <a:pathLst>
              <a:path h="7450428" w="5279866">
                <a:moveTo>
                  <a:pt x="0" y="0"/>
                </a:moveTo>
                <a:lnTo>
                  <a:pt x="5279866" y="0"/>
                </a:lnTo>
                <a:lnTo>
                  <a:pt x="5279866" y="7450428"/>
                </a:lnTo>
                <a:lnTo>
                  <a:pt x="0" y="7450428"/>
                </a:lnTo>
                <a:lnTo>
                  <a:pt x="0" y="0"/>
                </a:lnTo>
                <a:close/>
              </a:path>
            </a:pathLst>
          </a:custGeom>
          <a:blipFill>
            <a:blip r:embed="rId2"/>
            <a:stretch>
              <a:fillRect l="0" t="-16575" r="-82242" b="-20968"/>
            </a:stretch>
          </a:blipFill>
        </p:spPr>
      </p:sp>
      <p:sp>
        <p:nvSpPr>
          <p:cNvPr name="Freeform 3" id="3"/>
          <p:cNvSpPr/>
          <p:nvPr/>
        </p:nvSpPr>
        <p:spPr>
          <a:xfrm flipH="false" flipV="false" rot="0">
            <a:off x="345097" y="-182827"/>
            <a:ext cx="1919831" cy="2044621"/>
          </a:xfrm>
          <a:custGeom>
            <a:avLst/>
            <a:gdLst/>
            <a:ahLst/>
            <a:cxnLst/>
            <a:rect r="r" b="b" t="t" l="l"/>
            <a:pathLst>
              <a:path h="2044621" w="1919831">
                <a:moveTo>
                  <a:pt x="0" y="0"/>
                </a:moveTo>
                <a:lnTo>
                  <a:pt x="1919831" y="0"/>
                </a:lnTo>
                <a:lnTo>
                  <a:pt x="1919831" y="2044621"/>
                </a:lnTo>
                <a:lnTo>
                  <a:pt x="0" y="2044621"/>
                </a:lnTo>
                <a:lnTo>
                  <a:pt x="0" y="0"/>
                </a:lnTo>
                <a:close/>
              </a:path>
            </a:pathLst>
          </a:custGeom>
          <a:blipFill>
            <a:blip r:embed="rId3"/>
            <a:stretch>
              <a:fillRect l="0" t="0" r="0" b="0"/>
            </a:stretch>
          </a:blipFill>
        </p:spPr>
      </p:sp>
      <p:sp>
        <p:nvSpPr>
          <p:cNvPr name="TextBox 4" id="4"/>
          <p:cNvSpPr txBox="true"/>
          <p:nvPr/>
        </p:nvSpPr>
        <p:spPr>
          <a:xfrm rot="0">
            <a:off x="579120" y="1399064"/>
            <a:ext cx="4544799" cy="4200525"/>
          </a:xfrm>
          <a:prstGeom prst="rect">
            <a:avLst/>
          </a:prstGeom>
        </p:spPr>
        <p:txBody>
          <a:bodyPr anchor="t" rtlCol="false" tIns="0" lIns="0" bIns="0" rIns="0">
            <a:spAutoFit/>
          </a:bodyPr>
          <a:lstStyle/>
          <a:p>
            <a:pPr algn="l">
              <a:lnSpc>
                <a:spcPts val="4095"/>
              </a:lnSpc>
            </a:pPr>
            <a:r>
              <a:rPr lang="en-US" sz="3413" spc="30">
                <a:solidFill>
                  <a:srgbClr val="003529"/>
                </a:solidFill>
                <a:latin typeface="TT Rounds Condensed Bold"/>
              </a:rPr>
              <a:t>WHO ARE ACCT UK?</a:t>
            </a:r>
          </a:p>
          <a:p>
            <a:pPr algn="l">
              <a:lnSpc>
                <a:spcPts val="4095"/>
              </a:lnSpc>
            </a:pPr>
          </a:p>
          <a:p>
            <a:pPr algn="l">
              <a:lnSpc>
                <a:spcPts val="2832"/>
              </a:lnSpc>
            </a:pPr>
            <a:r>
              <a:rPr lang="en-US" sz="2360" spc="22">
                <a:solidFill>
                  <a:srgbClr val="003529"/>
                </a:solidFill>
                <a:latin typeface="TT Rounds Condensed"/>
              </a:rPr>
              <a:t>ACCT UK stands for The Army Cadet Charitable Trust UK, we are the </a:t>
            </a:r>
            <a:r>
              <a:rPr lang="en-US" sz="2360" spc="22">
                <a:solidFill>
                  <a:srgbClr val="003529"/>
                </a:solidFill>
                <a:latin typeface="TT Rounds Condensed Bold"/>
              </a:rPr>
              <a:t>official charity </a:t>
            </a:r>
            <a:r>
              <a:rPr lang="en-US" sz="2360" spc="22">
                <a:solidFill>
                  <a:srgbClr val="003529"/>
                </a:solidFill>
                <a:latin typeface="TT Rounds Condensed"/>
              </a:rPr>
              <a:t>of the </a:t>
            </a:r>
          </a:p>
          <a:p>
            <a:pPr algn="l">
              <a:lnSpc>
                <a:spcPts val="2832"/>
              </a:lnSpc>
            </a:pPr>
            <a:r>
              <a:rPr lang="en-US" sz="2360" spc="21">
                <a:solidFill>
                  <a:srgbClr val="003529"/>
                </a:solidFill>
                <a:latin typeface="TT Rounds Condensed"/>
              </a:rPr>
              <a:t>Army Cadet Force (ACF).</a:t>
            </a:r>
          </a:p>
          <a:p>
            <a:pPr algn="l">
              <a:lnSpc>
                <a:spcPts val="2832"/>
              </a:lnSpc>
            </a:pPr>
          </a:p>
          <a:p>
            <a:pPr algn="l">
              <a:lnSpc>
                <a:spcPts val="2832"/>
              </a:lnSpc>
            </a:pPr>
            <a:r>
              <a:rPr lang="en-US" sz="2360" spc="22">
                <a:solidFill>
                  <a:srgbClr val="003529"/>
                </a:solidFill>
                <a:latin typeface="TT Rounds Condensed"/>
              </a:rPr>
              <a:t>For over 90 years ACCT UK have </a:t>
            </a:r>
          </a:p>
          <a:p>
            <a:pPr algn="l">
              <a:lnSpc>
                <a:spcPts val="2832"/>
              </a:lnSpc>
            </a:pPr>
            <a:r>
              <a:rPr lang="en-US" sz="2360" spc="22">
                <a:solidFill>
                  <a:srgbClr val="003529"/>
                </a:solidFill>
                <a:latin typeface="TT Rounds Condensed"/>
              </a:rPr>
              <a:t>supported the Army Cadets across </a:t>
            </a:r>
          </a:p>
          <a:p>
            <a:pPr algn="l">
              <a:lnSpc>
                <a:spcPts val="2832"/>
              </a:lnSpc>
            </a:pPr>
            <a:r>
              <a:rPr lang="en-US" sz="2360" spc="22">
                <a:solidFill>
                  <a:srgbClr val="003529"/>
                </a:solidFill>
                <a:latin typeface="TT Rounds Condensed"/>
              </a:rPr>
              <a:t>the board to improve and enhance the ACF experience.</a:t>
            </a:r>
          </a:p>
        </p:txBody>
      </p:sp>
      <p:sp>
        <p:nvSpPr>
          <p:cNvPr name="Freeform 5" id="5"/>
          <p:cNvSpPr/>
          <p:nvPr/>
        </p:nvSpPr>
        <p:spPr>
          <a:xfrm flipH="false" flipV="false" rot="0">
            <a:off x="2895035" y="6116096"/>
            <a:ext cx="1705787" cy="759075"/>
          </a:xfrm>
          <a:custGeom>
            <a:avLst/>
            <a:gdLst/>
            <a:ahLst/>
            <a:cxnLst/>
            <a:rect r="r" b="b" t="t" l="l"/>
            <a:pathLst>
              <a:path h="759075" w="1705787">
                <a:moveTo>
                  <a:pt x="0" y="0"/>
                </a:moveTo>
                <a:lnTo>
                  <a:pt x="1705786" y="0"/>
                </a:lnTo>
                <a:lnTo>
                  <a:pt x="1705786" y="759075"/>
                </a:lnTo>
                <a:lnTo>
                  <a:pt x="0" y="759075"/>
                </a:lnTo>
                <a:lnTo>
                  <a:pt x="0" y="0"/>
                </a:lnTo>
                <a:close/>
              </a:path>
            </a:pathLst>
          </a:custGeom>
          <a:blipFill>
            <a:blip r:embed="rId4"/>
            <a:stretch>
              <a:fillRect l="0" t="0" r="0" b="0"/>
            </a:stretch>
          </a:blipFill>
        </p:spPr>
      </p:sp>
      <p:sp>
        <p:nvSpPr>
          <p:cNvPr name="Freeform 6" id="6"/>
          <p:cNvSpPr/>
          <p:nvPr/>
        </p:nvSpPr>
        <p:spPr>
          <a:xfrm flipH="false" flipV="false" rot="0">
            <a:off x="579120" y="6116096"/>
            <a:ext cx="2184389" cy="759075"/>
          </a:xfrm>
          <a:custGeom>
            <a:avLst/>
            <a:gdLst/>
            <a:ahLst/>
            <a:cxnLst/>
            <a:rect r="r" b="b" t="t" l="l"/>
            <a:pathLst>
              <a:path h="759075" w="2184389">
                <a:moveTo>
                  <a:pt x="0" y="0"/>
                </a:moveTo>
                <a:lnTo>
                  <a:pt x="2184389" y="0"/>
                </a:lnTo>
                <a:lnTo>
                  <a:pt x="2184389" y="759075"/>
                </a:lnTo>
                <a:lnTo>
                  <a:pt x="0" y="759075"/>
                </a:lnTo>
                <a:lnTo>
                  <a:pt x="0" y="0"/>
                </a:lnTo>
                <a:close/>
              </a:path>
            </a:pathLst>
          </a:custGeom>
          <a:blipFill>
            <a:blip r:embed="rId5"/>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36E5FF"/>
        </a:solidFill>
      </p:bgPr>
    </p:bg>
    <p:spTree>
      <p:nvGrpSpPr>
        <p:cNvPr id="1" name=""/>
        <p:cNvGrpSpPr/>
        <p:nvPr/>
      </p:nvGrpSpPr>
      <p:grpSpPr>
        <a:xfrm>
          <a:off x="0" y="0"/>
          <a:ext cx="0" cy="0"/>
          <a:chOff x="0" y="0"/>
          <a:chExt cx="0" cy="0"/>
        </a:xfrm>
      </p:grpSpPr>
      <p:grpSp>
        <p:nvGrpSpPr>
          <p:cNvPr name="Group 2" id="2"/>
          <p:cNvGrpSpPr/>
          <p:nvPr/>
        </p:nvGrpSpPr>
        <p:grpSpPr>
          <a:xfrm rot="0">
            <a:off x="0" y="5427278"/>
            <a:ext cx="1951208" cy="195120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2"/>
              <a:stretch>
                <a:fillRect l="-25000" t="0" r="-25000" b="0"/>
              </a:stretch>
            </a:blipFill>
          </p:spPr>
        </p:sp>
      </p:grpSp>
      <p:grpSp>
        <p:nvGrpSpPr>
          <p:cNvPr name="Group 4" id="4"/>
          <p:cNvGrpSpPr/>
          <p:nvPr/>
        </p:nvGrpSpPr>
        <p:grpSpPr>
          <a:xfrm rot="0">
            <a:off x="1951208" y="5427278"/>
            <a:ext cx="1951208" cy="1951208"/>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3"/>
              <a:stretch>
                <a:fillRect l="-21428" t="0" r="-21428" b="0"/>
              </a:stretch>
            </a:blipFill>
          </p:spPr>
        </p:sp>
      </p:grpSp>
      <p:grpSp>
        <p:nvGrpSpPr>
          <p:cNvPr name="Group 6" id="6"/>
          <p:cNvGrpSpPr/>
          <p:nvPr/>
        </p:nvGrpSpPr>
        <p:grpSpPr>
          <a:xfrm rot="0">
            <a:off x="3902415" y="5427278"/>
            <a:ext cx="1951208" cy="195120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4"/>
              <a:stretch>
                <a:fillRect l="-21428" t="0" r="-21428" b="0"/>
              </a:stretch>
            </a:blipFill>
          </p:spPr>
        </p:sp>
      </p:grpSp>
      <p:grpSp>
        <p:nvGrpSpPr>
          <p:cNvPr name="Group 8" id="8"/>
          <p:cNvGrpSpPr/>
          <p:nvPr/>
        </p:nvGrpSpPr>
        <p:grpSpPr>
          <a:xfrm rot="0">
            <a:off x="5853623" y="5427278"/>
            <a:ext cx="1951208" cy="195120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5"/>
              <a:stretch>
                <a:fillRect l="-21428" t="0" r="-21428" b="0"/>
              </a:stretch>
            </a:blipFill>
          </p:spPr>
        </p:sp>
      </p:grpSp>
      <p:grpSp>
        <p:nvGrpSpPr>
          <p:cNvPr name="Group 10" id="10"/>
          <p:cNvGrpSpPr/>
          <p:nvPr/>
        </p:nvGrpSpPr>
        <p:grpSpPr>
          <a:xfrm rot="0">
            <a:off x="7802392" y="5433914"/>
            <a:ext cx="1951208" cy="195120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6"/>
              <a:stretch>
                <a:fillRect l="-21428" t="0" r="-21428" b="0"/>
              </a:stretch>
            </a:blipFill>
          </p:spPr>
        </p:sp>
      </p:grpSp>
      <p:grpSp>
        <p:nvGrpSpPr>
          <p:cNvPr name="Group 12" id="12"/>
          <p:cNvGrpSpPr/>
          <p:nvPr/>
        </p:nvGrpSpPr>
        <p:grpSpPr>
          <a:xfrm rot="0">
            <a:off x="546591" y="1777885"/>
            <a:ext cx="4170283" cy="565159"/>
            <a:chOff x="0" y="0"/>
            <a:chExt cx="1695070" cy="229717"/>
          </a:xfrm>
        </p:grpSpPr>
        <p:sp>
          <p:nvSpPr>
            <p:cNvPr name="Freeform 13" id="13"/>
            <p:cNvSpPr/>
            <p:nvPr/>
          </p:nvSpPr>
          <p:spPr>
            <a:xfrm flipH="false" flipV="false" rot="0">
              <a:off x="0" y="0"/>
              <a:ext cx="1695070" cy="229717"/>
            </a:xfrm>
            <a:custGeom>
              <a:avLst/>
              <a:gdLst/>
              <a:ahLst/>
              <a:cxnLst/>
              <a:rect r="r" b="b" t="t" l="l"/>
              <a:pathLst>
                <a:path h="229717" w="1695070">
                  <a:moveTo>
                    <a:pt x="66832" y="0"/>
                  </a:moveTo>
                  <a:lnTo>
                    <a:pt x="1628238" y="0"/>
                  </a:lnTo>
                  <a:cubicBezTo>
                    <a:pt x="1645963" y="0"/>
                    <a:pt x="1662962" y="7041"/>
                    <a:pt x="1675496" y="19575"/>
                  </a:cubicBezTo>
                  <a:cubicBezTo>
                    <a:pt x="1688029" y="32108"/>
                    <a:pt x="1695070" y="49107"/>
                    <a:pt x="1695070" y="66832"/>
                  </a:cubicBezTo>
                  <a:lnTo>
                    <a:pt x="1695070" y="162885"/>
                  </a:lnTo>
                  <a:cubicBezTo>
                    <a:pt x="1695070" y="180610"/>
                    <a:pt x="1688029" y="197609"/>
                    <a:pt x="1675496" y="210142"/>
                  </a:cubicBezTo>
                  <a:cubicBezTo>
                    <a:pt x="1662962" y="222676"/>
                    <a:pt x="1645963" y="229717"/>
                    <a:pt x="1628238" y="229717"/>
                  </a:cubicBezTo>
                  <a:lnTo>
                    <a:pt x="66832" y="229717"/>
                  </a:lnTo>
                  <a:cubicBezTo>
                    <a:pt x="49107" y="229717"/>
                    <a:pt x="32108" y="222676"/>
                    <a:pt x="19575" y="210142"/>
                  </a:cubicBezTo>
                  <a:cubicBezTo>
                    <a:pt x="7041" y="197609"/>
                    <a:pt x="0" y="180610"/>
                    <a:pt x="0" y="162885"/>
                  </a:cubicBezTo>
                  <a:lnTo>
                    <a:pt x="0" y="66832"/>
                  </a:lnTo>
                  <a:cubicBezTo>
                    <a:pt x="0" y="49107"/>
                    <a:pt x="7041" y="32108"/>
                    <a:pt x="19575" y="19575"/>
                  </a:cubicBezTo>
                  <a:cubicBezTo>
                    <a:pt x="32108" y="7041"/>
                    <a:pt x="49107" y="0"/>
                    <a:pt x="66832" y="0"/>
                  </a:cubicBezTo>
                  <a:close/>
                </a:path>
              </a:pathLst>
            </a:custGeom>
            <a:solidFill>
              <a:srgbClr val="FFD32E"/>
            </a:solidFill>
          </p:spPr>
        </p:sp>
        <p:sp>
          <p:nvSpPr>
            <p:cNvPr name="TextBox 14" id="14"/>
            <p:cNvSpPr txBox="true"/>
            <p:nvPr/>
          </p:nvSpPr>
          <p:spPr>
            <a:xfrm>
              <a:off x="0" y="0"/>
              <a:ext cx="1695070" cy="229717"/>
            </a:xfrm>
            <a:prstGeom prst="rect">
              <a:avLst/>
            </a:prstGeom>
          </p:spPr>
          <p:txBody>
            <a:bodyPr anchor="ctr" rtlCol="false" tIns="50800" lIns="50800" bIns="50800" rIns="50800"/>
            <a:lstStyle/>
            <a:p>
              <a:pPr algn="ctr">
                <a:lnSpc>
                  <a:spcPts val="1791"/>
                </a:lnSpc>
              </a:pPr>
            </a:p>
          </p:txBody>
        </p:sp>
      </p:grpSp>
      <p:sp>
        <p:nvSpPr>
          <p:cNvPr name="TextBox 15" id="15"/>
          <p:cNvSpPr txBox="true"/>
          <p:nvPr/>
        </p:nvSpPr>
        <p:spPr>
          <a:xfrm rot="0">
            <a:off x="952155" y="2349526"/>
            <a:ext cx="3573299" cy="852252"/>
          </a:xfrm>
          <a:prstGeom prst="rect">
            <a:avLst/>
          </a:prstGeom>
        </p:spPr>
        <p:txBody>
          <a:bodyPr anchor="t" rtlCol="false" tIns="0" lIns="0" bIns="0" rIns="0">
            <a:spAutoFit/>
          </a:bodyPr>
          <a:lstStyle/>
          <a:p>
            <a:pPr algn="ctr">
              <a:lnSpc>
                <a:spcPts val="2186"/>
              </a:lnSpc>
            </a:pPr>
            <a:r>
              <a:rPr lang="en-US" sz="1822">
                <a:solidFill>
                  <a:srgbClr val="000000"/>
                </a:solidFill>
                <a:latin typeface="Arimo"/>
              </a:rPr>
              <a:t>To continue the development of DofE, to fund for additional equipment and programme costs.</a:t>
            </a:r>
          </a:p>
        </p:txBody>
      </p:sp>
      <p:sp>
        <p:nvSpPr>
          <p:cNvPr name="TextBox 16" id="16"/>
          <p:cNvSpPr txBox="true"/>
          <p:nvPr/>
        </p:nvSpPr>
        <p:spPr>
          <a:xfrm rot="0">
            <a:off x="832619" y="1908579"/>
            <a:ext cx="3598226" cy="303772"/>
          </a:xfrm>
          <a:prstGeom prst="rect">
            <a:avLst/>
          </a:prstGeom>
        </p:spPr>
        <p:txBody>
          <a:bodyPr anchor="t" rtlCol="false" tIns="0" lIns="0" bIns="0" rIns="0">
            <a:spAutoFit/>
          </a:bodyPr>
          <a:lstStyle/>
          <a:p>
            <a:pPr algn="ctr">
              <a:lnSpc>
                <a:spcPts val="2405"/>
              </a:lnSpc>
            </a:pPr>
            <a:r>
              <a:rPr lang="en-US" sz="2004" spc="18">
                <a:solidFill>
                  <a:srgbClr val="003428"/>
                </a:solidFill>
                <a:latin typeface="TT Rounds Condensed Bold"/>
              </a:rPr>
              <a:t>The Duke of Edinburgh’s Awards</a:t>
            </a:r>
          </a:p>
        </p:txBody>
      </p:sp>
      <p:grpSp>
        <p:nvGrpSpPr>
          <p:cNvPr name="Group 17" id="17"/>
          <p:cNvGrpSpPr/>
          <p:nvPr/>
        </p:nvGrpSpPr>
        <p:grpSpPr>
          <a:xfrm rot="0">
            <a:off x="4851797" y="1777885"/>
            <a:ext cx="4170283" cy="565159"/>
            <a:chOff x="0" y="0"/>
            <a:chExt cx="1695070" cy="229717"/>
          </a:xfrm>
        </p:grpSpPr>
        <p:sp>
          <p:nvSpPr>
            <p:cNvPr name="Freeform 18" id="18"/>
            <p:cNvSpPr/>
            <p:nvPr/>
          </p:nvSpPr>
          <p:spPr>
            <a:xfrm flipH="false" flipV="false" rot="0">
              <a:off x="0" y="0"/>
              <a:ext cx="1695070" cy="229717"/>
            </a:xfrm>
            <a:custGeom>
              <a:avLst/>
              <a:gdLst/>
              <a:ahLst/>
              <a:cxnLst/>
              <a:rect r="r" b="b" t="t" l="l"/>
              <a:pathLst>
                <a:path h="229717" w="1695070">
                  <a:moveTo>
                    <a:pt x="66832" y="0"/>
                  </a:moveTo>
                  <a:lnTo>
                    <a:pt x="1628238" y="0"/>
                  </a:lnTo>
                  <a:cubicBezTo>
                    <a:pt x="1645963" y="0"/>
                    <a:pt x="1662962" y="7041"/>
                    <a:pt x="1675496" y="19575"/>
                  </a:cubicBezTo>
                  <a:cubicBezTo>
                    <a:pt x="1688029" y="32108"/>
                    <a:pt x="1695070" y="49107"/>
                    <a:pt x="1695070" y="66832"/>
                  </a:cubicBezTo>
                  <a:lnTo>
                    <a:pt x="1695070" y="162885"/>
                  </a:lnTo>
                  <a:cubicBezTo>
                    <a:pt x="1695070" y="180610"/>
                    <a:pt x="1688029" y="197609"/>
                    <a:pt x="1675496" y="210142"/>
                  </a:cubicBezTo>
                  <a:cubicBezTo>
                    <a:pt x="1662962" y="222676"/>
                    <a:pt x="1645963" y="229717"/>
                    <a:pt x="1628238" y="229717"/>
                  </a:cubicBezTo>
                  <a:lnTo>
                    <a:pt x="66832" y="229717"/>
                  </a:lnTo>
                  <a:cubicBezTo>
                    <a:pt x="49107" y="229717"/>
                    <a:pt x="32108" y="222676"/>
                    <a:pt x="19575" y="210142"/>
                  </a:cubicBezTo>
                  <a:cubicBezTo>
                    <a:pt x="7041" y="197609"/>
                    <a:pt x="0" y="180610"/>
                    <a:pt x="0" y="162885"/>
                  </a:cubicBezTo>
                  <a:lnTo>
                    <a:pt x="0" y="66832"/>
                  </a:lnTo>
                  <a:cubicBezTo>
                    <a:pt x="0" y="49107"/>
                    <a:pt x="7041" y="32108"/>
                    <a:pt x="19575" y="19575"/>
                  </a:cubicBezTo>
                  <a:cubicBezTo>
                    <a:pt x="32108" y="7041"/>
                    <a:pt x="49107" y="0"/>
                    <a:pt x="66832" y="0"/>
                  </a:cubicBezTo>
                  <a:close/>
                </a:path>
              </a:pathLst>
            </a:custGeom>
            <a:solidFill>
              <a:srgbClr val="FFD32E"/>
            </a:solidFill>
          </p:spPr>
        </p:sp>
        <p:sp>
          <p:nvSpPr>
            <p:cNvPr name="TextBox 19" id="19"/>
            <p:cNvSpPr txBox="true"/>
            <p:nvPr/>
          </p:nvSpPr>
          <p:spPr>
            <a:xfrm>
              <a:off x="0" y="0"/>
              <a:ext cx="1695070" cy="229717"/>
            </a:xfrm>
            <a:prstGeom prst="rect">
              <a:avLst/>
            </a:prstGeom>
          </p:spPr>
          <p:txBody>
            <a:bodyPr anchor="ctr" rtlCol="false" tIns="50800" lIns="50800" bIns="50800" rIns="50800"/>
            <a:lstStyle/>
            <a:p>
              <a:pPr algn="ctr">
                <a:lnSpc>
                  <a:spcPts val="1791"/>
                </a:lnSpc>
              </a:pPr>
            </a:p>
          </p:txBody>
        </p:sp>
      </p:grpSp>
      <p:sp>
        <p:nvSpPr>
          <p:cNvPr name="TextBox 20" id="20"/>
          <p:cNvSpPr txBox="true"/>
          <p:nvPr/>
        </p:nvSpPr>
        <p:spPr>
          <a:xfrm rot="0">
            <a:off x="5763142" y="1908579"/>
            <a:ext cx="2347593" cy="303772"/>
          </a:xfrm>
          <a:prstGeom prst="rect">
            <a:avLst/>
          </a:prstGeom>
        </p:spPr>
        <p:txBody>
          <a:bodyPr anchor="t" rtlCol="false" tIns="0" lIns="0" bIns="0" rIns="0">
            <a:spAutoFit/>
          </a:bodyPr>
          <a:lstStyle/>
          <a:p>
            <a:pPr algn="ctr">
              <a:lnSpc>
                <a:spcPts val="2402"/>
              </a:lnSpc>
            </a:pPr>
            <a:r>
              <a:rPr lang="en-US" sz="2001" spc="18">
                <a:solidFill>
                  <a:srgbClr val="003428"/>
                </a:solidFill>
                <a:latin typeface="TT Rounds Condensed Bold"/>
              </a:rPr>
              <a:t>Adventure Training</a:t>
            </a:r>
          </a:p>
        </p:txBody>
      </p:sp>
      <p:sp>
        <p:nvSpPr>
          <p:cNvPr name="TextBox 21" id="21"/>
          <p:cNvSpPr txBox="true"/>
          <p:nvPr/>
        </p:nvSpPr>
        <p:spPr>
          <a:xfrm rot="0">
            <a:off x="5150289" y="2367359"/>
            <a:ext cx="3573299" cy="852252"/>
          </a:xfrm>
          <a:prstGeom prst="rect">
            <a:avLst/>
          </a:prstGeom>
        </p:spPr>
        <p:txBody>
          <a:bodyPr anchor="t" rtlCol="false" tIns="0" lIns="0" bIns="0" rIns="0">
            <a:spAutoFit/>
          </a:bodyPr>
          <a:lstStyle/>
          <a:p>
            <a:pPr algn="ctr">
              <a:lnSpc>
                <a:spcPts val="2186"/>
              </a:lnSpc>
            </a:pPr>
            <a:r>
              <a:rPr lang="en-US" sz="1822">
                <a:solidFill>
                  <a:srgbClr val="000000"/>
                </a:solidFill>
                <a:latin typeface="Arimo"/>
              </a:rPr>
              <a:t>To continue the development of DofE, to fund for additional equipment and programme costs.</a:t>
            </a:r>
          </a:p>
        </p:txBody>
      </p:sp>
      <p:sp>
        <p:nvSpPr>
          <p:cNvPr name="TextBox 22" id="22"/>
          <p:cNvSpPr txBox="true"/>
          <p:nvPr/>
        </p:nvSpPr>
        <p:spPr>
          <a:xfrm rot="0">
            <a:off x="700992" y="4129595"/>
            <a:ext cx="2389103" cy="1129986"/>
          </a:xfrm>
          <a:prstGeom prst="rect">
            <a:avLst/>
          </a:prstGeom>
        </p:spPr>
        <p:txBody>
          <a:bodyPr anchor="t" rtlCol="false" tIns="0" lIns="0" bIns="0" rIns="0">
            <a:spAutoFit/>
          </a:bodyPr>
          <a:lstStyle/>
          <a:p>
            <a:pPr algn="ctr">
              <a:lnSpc>
                <a:spcPts val="2186"/>
              </a:lnSpc>
            </a:pPr>
            <a:r>
              <a:rPr lang="en-US" sz="1822">
                <a:solidFill>
                  <a:srgbClr val="000000"/>
                </a:solidFill>
                <a:latin typeface="Arimo"/>
              </a:rPr>
              <a:t>T</a:t>
            </a:r>
            <a:r>
              <a:rPr lang="en-US" sz="1822">
                <a:solidFill>
                  <a:srgbClr val="000000"/>
                </a:solidFill>
                <a:latin typeface="Arimo"/>
              </a:rPr>
              <a:t>o participate in music, purchase instruments, get lessons &amp; attend music camps.</a:t>
            </a:r>
          </a:p>
        </p:txBody>
      </p:sp>
      <p:grpSp>
        <p:nvGrpSpPr>
          <p:cNvPr name="Group 23" id="23"/>
          <p:cNvGrpSpPr/>
          <p:nvPr/>
        </p:nvGrpSpPr>
        <p:grpSpPr>
          <a:xfrm rot="0">
            <a:off x="894636" y="3605203"/>
            <a:ext cx="1906186" cy="428877"/>
            <a:chOff x="0" y="0"/>
            <a:chExt cx="774796" cy="174323"/>
          </a:xfrm>
        </p:grpSpPr>
        <p:sp>
          <p:nvSpPr>
            <p:cNvPr name="Freeform 24" id="24"/>
            <p:cNvSpPr/>
            <p:nvPr/>
          </p:nvSpPr>
          <p:spPr>
            <a:xfrm flipH="false" flipV="false" rot="0">
              <a:off x="0" y="0"/>
              <a:ext cx="774796" cy="174323"/>
            </a:xfrm>
            <a:custGeom>
              <a:avLst/>
              <a:gdLst/>
              <a:ahLst/>
              <a:cxnLst/>
              <a:rect r="r" b="b" t="t" l="l"/>
              <a:pathLst>
                <a:path h="174323" w="774796">
                  <a:moveTo>
                    <a:pt x="87162" y="0"/>
                  </a:moveTo>
                  <a:lnTo>
                    <a:pt x="687635" y="0"/>
                  </a:lnTo>
                  <a:cubicBezTo>
                    <a:pt x="735773" y="0"/>
                    <a:pt x="774796" y="39024"/>
                    <a:pt x="774796" y="87162"/>
                  </a:cubicBezTo>
                  <a:lnTo>
                    <a:pt x="774796" y="87162"/>
                  </a:lnTo>
                  <a:cubicBezTo>
                    <a:pt x="774796" y="135299"/>
                    <a:pt x="735773" y="174323"/>
                    <a:pt x="687635" y="174323"/>
                  </a:cubicBezTo>
                  <a:lnTo>
                    <a:pt x="87162" y="174323"/>
                  </a:lnTo>
                  <a:cubicBezTo>
                    <a:pt x="39024" y="174323"/>
                    <a:pt x="0" y="135299"/>
                    <a:pt x="0" y="87162"/>
                  </a:cubicBezTo>
                  <a:lnTo>
                    <a:pt x="0" y="87162"/>
                  </a:lnTo>
                  <a:cubicBezTo>
                    <a:pt x="0" y="39024"/>
                    <a:pt x="39024" y="0"/>
                    <a:pt x="87162" y="0"/>
                  </a:cubicBezTo>
                  <a:close/>
                </a:path>
              </a:pathLst>
            </a:custGeom>
            <a:solidFill>
              <a:srgbClr val="FFD32E"/>
            </a:solidFill>
          </p:spPr>
        </p:sp>
        <p:sp>
          <p:nvSpPr>
            <p:cNvPr name="TextBox 25" id="25"/>
            <p:cNvSpPr txBox="true"/>
            <p:nvPr/>
          </p:nvSpPr>
          <p:spPr>
            <a:xfrm>
              <a:off x="0" y="0"/>
              <a:ext cx="774796" cy="174323"/>
            </a:xfrm>
            <a:prstGeom prst="rect">
              <a:avLst/>
            </a:prstGeom>
          </p:spPr>
          <p:txBody>
            <a:bodyPr anchor="ctr" rtlCol="false" tIns="50800" lIns="50800" bIns="50800" rIns="50800"/>
            <a:lstStyle/>
            <a:p>
              <a:pPr algn="ctr">
                <a:lnSpc>
                  <a:spcPts val="1791"/>
                </a:lnSpc>
              </a:pPr>
            </a:p>
          </p:txBody>
        </p:sp>
      </p:grpSp>
      <p:sp>
        <p:nvSpPr>
          <p:cNvPr name="TextBox 26" id="26"/>
          <p:cNvSpPr txBox="true"/>
          <p:nvPr/>
        </p:nvSpPr>
        <p:spPr>
          <a:xfrm rot="0">
            <a:off x="1435548" y="3667756"/>
            <a:ext cx="824364" cy="303772"/>
          </a:xfrm>
          <a:prstGeom prst="rect">
            <a:avLst/>
          </a:prstGeom>
        </p:spPr>
        <p:txBody>
          <a:bodyPr anchor="t" rtlCol="false" tIns="0" lIns="0" bIns="0" rIns="0">
            <a:spAutoFit/>
          </a:bodyPr>
          <a:lstStyle/>
          <a:p>
            <a:pPr algn="ctr">
              <a:lnSpc>
                <a:spcPts val="2402"/>
              </a:lnSpc>
            </a:pPr>
            <a:r>
              <a:rPr lang="en-US" sz="2001" spc="18">
                <a:solidFill>
                  <a:srgbClr val="003428"/>
                </a:solidFill>
                <a:latin typeface="TT Rounds Condensed Bold"/>
              </a:rPr>
              <a:t>Music</a:t>
            </a:r>
          </a:p>
        </p:txBody>
      </p:sp>
      <p:sp>
        <p:nvSpPr>
          <p:cNvPr name="TextBox 27" id="27"/>
          <p:cNvSpPr txBox="true"/>
          <p:nvPr/>
        </p:nvSpPr>
        <p:spPr>
          <a:xfrm rot="0">
            <a:off x="3462615" y="4129595"/>
            <a:ext cx="2645662" cy="1129986"/>
          </a:xfrm>
          <a:prstGeom prst="rect">
            <a:avLst/>
          </a:prstGeom>
        </p:spPr>
        <p:txBody>
          <a:bodyPr anchor="t" rtlCol="false" tIns="0" lIns="0" bIns="0" rIns="0">
            <a:spAutoFit/>
          </a:bodyPr>
          <a:lstStyle/>
          <a:p>
            <a:pPr algn="ctr">
              <a:lnSpc>
                <a:spcPts val="2186"/>
              </a:lnSpc>
            </a:pPr>
            <a:r>
              <a:rPr lang="en-US" sz="1822">
                <a:solidFill>
                  <a:srgbClr val="000000"/>
                </a:solidFill>
                <a:latin typeface="Arimo"/>
              </a:rPr>
              <a:t>T</a:t>
            </a:r>
            <a:r>
              <a:rPr lang="en-US" sz="1822">
                <a:solidFill>
                  <a:srgbClr val="000000"/>
                </a:solidFill>
                <a:latin typeface="Arimo"/>
              </a:rPr>
              <a:t>o participate in sports, purchase equipment, attend camp or take part in competitions.</a:t>
            </a:r>
          </a:p>
        </p:txBody>
      </p:sp>
      <p:sp>
        <p:nvSpPr>
          <p:cNvPr name="TextBox 28" id="28"/>
          <p:cNvSpPr txBox="true"/>
          <p:nvPr/>
        </p:nvSpPr>
        <p:spPr>
          <a:xfrm rot="0">
            <a:off x="6268541" y="4129595"/>
            <a:ext cx="2753539" cy="1129986"/>
          </a:xfrm>
          <a:prstGeom prst="rect">
            <a:avLst/>
          </a:prstGeom>
        </p:spPr>
        <p:txBody>
          <a:bodyPr anchor="t" rtlCol="false" tIns="0" lIns="0" bIns="0" rIns="0">
            <a:spAutoFit/>
          </a:bodyPr>
          <a:lstStyle/>
          <a:p>
            <a:pPr algn="ctr">
              <a:lnSpc>
                <a:spcPts val="2186"/>
              </a:lnSpc>
            </a:pPr>
            <a:r>
              <a:rPr lang="en-US" sz="1822">
                <a:solidFill>
                  <a:srgbClr val="000000"/>
                </a:solidFill>
                <a:latin typeface="Arimo"/>
              </a:rPr>
              <a:t>All First Aid training for cadets and adult volunteers is supported by funding from ACCT UK.</a:t>
            </a:r>
          </a:p>
        </p:txBody>
      </p:sp>
      <p:grpSp>
        <p:nvGrpSpPr>
          <p:cNvPr name="Group 29" id="29"/>
          <p:cNvGrpSpPr/>
          <p:nvPr/>
        </p:nvGrpSpPr>
        <p:grpSpPr>
          <a:xfrm rot="0">
            <a:off x="3572361" y="3605203"/>
            <a:ext cx="1906186" cy="428877"/>
            <a:chOff x="0" y="0"/>
            <a:chExt cx="774796" cy="174323"/>
          </a:xfrm>
        </p:grpSpPr>
        <p:sp>
          <p:nvSpPr>
            <p:cNvPr name="Freeform 30" id="30"/>
            <p:cNvSpPr/>
            <p:nvPr/>
          </p:nvSpPr>
          <p:spPr>
            <a:xfrm flipH="false" flipV="false" rot="0">
              <a:off x="0" y="0"/>
              <a:ext cx="774796" cy="174323"/>
            </a:xfrm>
            <a:custGeom>
              <a:avLst/>
              <a:gdLst/>
              <a:ahLst/>
              <a:cxnLst/>
              <a:rect r="r" b="b" t="t" l="l"/>
              <a:pathLst>
                <a:path h="174323" w="774796">
                  <a:moveTo>
                    <a:pt x="87162" y="0"/>
                  </a:moveTo>
                  <a:lnTo>
                    <a:pt x="687635" y="0"/>
                  </a:lnTo>
                  <a:cubicBezTo>
                    <a:pt x="735773" y="0"/>
                    <a:pt x="774796" y="39024"/>
                    <a:pt x="774796" y="87162"/>
                  </a:cubicBezTo>
                  <a:lnTo>
                    <a:pt x="774796" y="87162"/>
                  </a:lnTo>
                  <a:cubicBezTo>
                    <a:pt x="774796" y="135299"/>
                    <a:pt x="735773" y="174323"/>
                    <a:pt x="687635" y="174323"/>
                  </a:cubicBezTo>
                  <a:lnTo>
                    <a:pt x="87162" y="174323"/>
                  </a:lnTo>
                  <a:cubicBezTo>
                    <a:pt x="39024" y="174323"/>
                    <a:pt x="0" y="135299"/>
                    <a:pt x="0" y="87162"/>
                  </a:cubicBezTo>
                  <a:lnTo>
                    <a:pt x="0" y="87162"/>
                  </a:lnTo>
                  <a:cubicBezTo>
                    <a:pt x="0" y="39024"/>
                    <a:pt x="39024" y="0"/>
                    <a:pt x="87162" y="0"/>
                  </a:cubicBezTo>
                  <a:close/>
                </a:path>
              </a:pathLst>
            </a:custGeom>
            <a:solidFill>
              <a:srgbClr val="FFD32E"/>
            </a:solidFill>
          </p:spPr>
        </p:sp>
        <p:sp>
          <p:nvSpPr>
            <p:cNvPr name="TextBox 31" id="31"/>
            <p:cNvSpPr txBox="true"/>
            <p:nvPr/>
          </p:nvSpPr>
          <p:spPr>
            <a:xfrm>
              <a:off x="0" y="0"/>
              <a:ext cx="774796" cy="174323"/>
            </a:xfrm>
            <a:prstGeom prst="rect">
              <a:avLst/>
            </a:prstGeom>
          </p:spPr>
          <p:txBody>
            <a:bodyPr anchor="ctr" rtlCol="false" tIns="50800" lIns="50800" bIns="50800" rIns="50800"/>
            <a:lstStyle/>
            <a:p>
              <a:pPr algn="ctr">
                <a:lnSpc>
                  <a:spcPts val="1791"/>
                </a:lnSpc>
              </a:pPr>
            </a:p>
          </p:txBody>
        </p:sp>
      </p:grpSp>
      <p:sp>
        <p:nvSpPr>
          <p:cNvPr name="TextBox 32" id="32"/>
          <p:cNvSpPr txBox="true"/>
          <p:nvPr/>
        </p:nvSpPr>
        <p:spPr>
          <a:xfrm rot="0">
            <a:off x="4113272" y="3667756"/>
            <a:ext cx="824364" cy="303772"/>
          </a:xfrm>
          <a:prstGeom prst="rect">
            <a:avLst/>
          </a:prstGeom>
        </p:spPr>
        <p:txBody>
          <a:bodyPr anchor="t" rtlCol="false" tIns="0" lIns="0" bIns="0" rIns="0">
            <a:spAutoFit/>
          </a:bodyPr>
          <a:lstStyle/>
          <a:p>
            <a:pPr algn="ctr">
              <a:lnSpc>
                <a:spcPts val="2402"/>
              </a:lnSpc>
            </a:pPr>
            <a:r>
              <a:rPr lang="en-US" sz="2001" spc="18">
                <a:solidFill>
                  <a:srgbClr val="003428"/>
                </a:solidFill>
                <a:latin typeface="TT Rounds Condensed Bold"/>
              </a:rPr>
              <a:t>Sports</a:t>
            </a:r>
          </a:p>
        </p:txBody>
      </p:sp>
      <p:grpSp>
        <p:nvGrpSpPr>
          <p:cNvPr name="Group 33" id="33"/>
          <p:cNvGrpSpPr/>
          <p:nvPr/>
        </p:nvGrpSpPr>
        <p:grpSpPr>
          <a:xfrm rot="0">
            <a:off x="6789104" y="3589581"/>
            <a:ext cx="1906186" cy="428877"/>
            <a:chOff x="0" y="0"/>
            <a:chExt cx="774796" cy="174323"/>
          </a:xfrm>
        </p:grpSpPr>
        <p:sp>
          <p:nvSpPr>
            <p:cNvPr name="Freeform 34" id="34"/>
            <p:cNvSpPr/>
            <p:nvPr/>
          </p:nvSpPr>
          <p:spPr>
            <a:xfrm flipH="false" flipV="false" rot="0">
              <a:off x="0" y="0"/>
              <a:ext cx="774796" cy="174323"/>
            </a:xfrm>
            <a:custGeom>
              <a:avLst/>
              <a:gdLst/>
              <a:ahLst/>
              <a:cxnLst/>
              <a:rect r="r" b="b" t="t" l="l"/>
              <a:pathLst>
                <a:path h="174323" w="774796">
                  <a:moveTo>
                    <a:pt x="87162" y="0"/>
                  </a:moveTo>
                  <a:lnTo>
                    <a:pt x="687635" y="0"/>
                  </a:lnTo>
                  <a:cubicBezTo>
                    <a:pt x="735773" y="0"/>
                    <a:pt x="774796" y="39024"/>
                    <a:pt x="774796" y="87162"/>
                  </a:cubicBezTo>
                  <a:lnTo>
                    <a:pt x="774796" y="87162"/>
                  </a:lnTo>
                  <a:cubicBezTo>
                    <a:pt x="774796" y="135299"/>
                    <a:pt x="735773" y="174323"/>
                    <a:pt x="687635" y="174323"/>
                  </a:cubicBezTo>
                  <a:lnTo>
                    <a:pt x="87162" y="174323"/>
                  </a:lnTo>
                  <a:cubicBezTo>
                    <a:pt x="39024" y="174323"/>
                    <a:pt x="0" y="135299"/>
                    <a:pt x="0" y="87162"/>
                  </a:cubicBezTo>
                  <a:lnTo>
                    <a:pt x="0" y="87162"/>
                  </a:lnTo>
                  <a:cubicBezTo>
                    <a:pt x="0" y="39024"/>
                    <a:pt x="39024" y="0"/>
                    <a:pt x="87162" y="0"/>
                  </a:cubicBezTo>
                  <a:close/>
                </a:path>
              </a:pathLst>
            </a:custGeom>
            <a:solidFill>
              <a:srgbClr val="FFD32E"/>
            </a:solidFill>
          </p:spPr>
        </p:sp>
        <p:sp>
          <p:nvSpPr>
            <p:cNvPr name="TextBox 35" id="35"/>
            <p:cNvSpPr txBox="true"/>
            <p:nvPr/>
          </p:nvSpPr>
          <p:spPr>
            <a:xfrm>
              <a:off x="0" y="0"/>
              <a:ext cx="774796" cy="174323"/>
            </a:xfrm>
            <a:prstGeom prst="rect">
              <a:avLst/>
            </a:prstGeom>
          </p:spPr>
          <p:txBody>
            <a:bodyPr anchor="ctr" rtlCol="false" tIns="50800" lIns="50800" bIns="50800" rIns="50800"/>
            <a:lstStyle/>
            <a:p>
              <a:pPr algn="ctr">
                <a:lnSpc>
                  <a:spcPts val="1791"/>
                </a:lnSpc>
              </a:pPr>
            </a:p>
          </p:txBody>
        </p:sp>
      </p:grpSp>
      <p:sp>
        <p:nvSpPr>
          <p:cNvPr name="TextBox 36" id="36"/>
          <p:cNvSpPr txBox="true"/>
          <p:nvPr/>
        </p:nvSpPr>
        <p:spPr>
          <a:xfrm rot="0">
            <a:off x="7237651" y="3652133"/>
            <a:ext cx="1009092" cy="303772"/>
          </a:xfrm>
          <a:prstGeom prst="rect">
            <a:avLst/>
          </a:prstGeom>
        </p:spPr>
        <p:txBody>
          <a:bodyPr anchor="t" rtlCol="false" tIns="0" lIns="0" bIns="0" rIns="0">
            <a:spAutoFit/>
          </a:bodyPr>
          <a:lstStyle/>
          <a:p>
            <a:pPr algn="ctr">
              <a:lnSpc>
                <a:spcPts val="2402"/>
              </a:lnSpc>
            </a:pPr>
            <a:r>
              <a:rPr lang="en-US" sz="2001" spc="18">
                <a:solidFill>
                  <a:srgbClr val="003428"/>
                </a:solidFill>
                <a:latin typeface="TT Rounds Condensed Bold"/>
              </a:rPr>
              <a:t>First Aid</a:t>
            </a:r>
          </a:p>
        </p:txBody>
      </p:sp>
      <p:sp>
        <p:nvSpPr>
          <p:cNvPr name="TextBox 37" id="37"/>
          <p:cNvSpPr txBox="true"/>
          <p:nvPr/>
        </p:nvSpPr>
        <p:spPr>
          <a:xfrm rot="0">
            <a:off x="268402" y="848698"/>
            <a:ext cx="9338468" cy="676275"/>
          </a:xfrm>
          <a:prstGeom prst="rect">
            <a:avLst/>
          </a:prstGeom>
        </p:spPr>
        <p:txBody>
          <a:bodyPr anchor="t" rtlCol="false" tIns="0" lIns="0" bIns="0" rIns="0">
            <a:spAutoFit/>
          </a:bodyPr>
          <a:lstStyle/>
          <a:p>
            <a:pPr algn="ctr">
              <a:lnSpc>
                <a:spcPts val="2646"/>
              </a:lnSpc>
              <a:spcBef>
                <a:spcPct val="0"/>
              </a:spcBef>
            </a:pPr>
            <a:r>
              <a:rPr lang="en-US" sz="2205" spc="20">
                <a:solidFill>
                  <a:srgbClr val="003428"/>
                </a:solidFill>
                <a:latin typeface="TT Rounds Condensed Bold"/>
              </a:rPr>
              <a:t>ACCT UK offer financial grants to ensure camps, trips, additional equipment and specialised training remain affordable for all Cadets </a:t>
            </a:r>
          </a:p>
        </p:txBody>
      </p:sp>
      <p:sp>
        <p:nvSpPr>
          <p:cNvPr name="TextBox 38" id="38"/>
          <p:cNvSpPr txBox="true"/>
          <p:nvPr/>
        </p:nvSpPr>
        <p:spPr>
          <a:xfrm rot="0">
            <a:off x="2551640" y="134323"/>
            <a:ext cx="3716901" cy="723900"/>
          </a:xfrm>
          <a:prstGeom prst="rect">
            <a:avLst/>
          </a:prstGeom>
        </p:spPr>
        <p:txBody>
          <a:bodyPr anchor="t" rtlCol="false" tIns="0" lIns="0" bIns="0" rIns="0">
            <a:spAutoFit/>
          </a:bodyPr>
          <a:lstStyle/>
          <a:p>
            <a:pPr algn="ctr">
              <a:lnSpc>
                <a:spcPts val="5631"/>
              </a:lnSpc>
            </a:pPr>
            <a:r>
              <a:rPr lang="en-US" sz="4693" spc="43">
                <a:solidFill>
                  <a:srgbClr val="003428"/>
                </a:solidFill>
                <a:latin typeface="TT Rounds Condensed Bold"/>
              </a:rPr>
              <a:t>WHAT WE DO?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D32E"/>
        </a:solidFill>
      </p:bgPr>
    </p:bg>
    <p:spTree>
      <p:nvGrpSpPr>
        <p:cNvPr id="1" name=""/>
        <p:cNvGrpSpPr/>
        <p:nvPr/>
      </p:nvGrpSpPr>
      <p:grpSpPr>
        <a:xfrm>
          <a:off x="0" y="0"/>
          <a:ext cx="0" cy="0"/>
          <a:chOff x="0" y="0"/>
          <a:chExt cx="0" cy="0"/>
        </a:xfrm>
      </p:grpSpPr>
      <p:sp>
        <p:nvSpPr>
          <p:cNvPr name="TextBox 2" id="2"/>
          <p:cNvSpPr txBox="true"/>
          <p:nvPr/>
        </p:nvSpPr>
        <p:spPr>
          <a:xfrm rot="0">
            <a:off x="977432" y="217170"/>
            <a:ext cx="4440736" cy="514350"/>
          </a:xfrm>
          <a:prstGeom prst="rect">
            <a:avLst/>
          </a:prstGeom>
        </p:spPr>
        <p:txBody>
          <a:bodyPr anchor="t" rtlCol="false" tIns="0" lIns="0" bIns="0" rIns="0">
            <a:spAutoFit/>
          </a:bodyPr>
          <a:lstStyle/>
          <a:p>
            <a:pPr algn="ctr">
              <a:lnSpc>
                <a:spcPts val="4095"/>
              </a:lnSpc>
            </a:pPr>
            <a:r>
              <a:rPr lang="en-US" sz="3413" spc="31">
                <a:solidFill>
                  <a:srgbClr val="000000"/>
                </a:solidFill>
                <a:latin typeface="TT Rounds Condensed Bold"/>
              </a:rPr>
              <a:t>Our 2023 Grants Impact</a:t>
            </a:r>
          </a:p>
        </p:txBody>
      </p:sp>
      <p:sp>
        <p:nvSpPr>
          <p:cNvPr name="TextBox 3" id="3"/>
          <p:cNvSpPr txBox="true"/>
          <p:nvPr/>
        </p:nvSpPr>
        <p:spPr>
          <a:xfrm rot="0">
            <a:off x="436064" y="988695"/>
            <a:ext cx="5523472" cy="5067300"/>
          </a:xfrm>
          <a:prstGeom prst="rect">
            <a:avLst/>
          </a:prstGeom>
        </p:spPr>
        <p:txBody>
          <a:bodyPr anchor="t" rtlCol="false" tIns="0" lIns="0" bIns="0" rIns="0">
            <a:spAutoFit/>
          </a:bodyPr>
          <a:lstStyle/>
          <a:p>
            <a:pPr algn="ctr">
              <a:lnSpc>
                <a:spcPts val="2160"/>
              </a:lnSpc>
            </a:pPr>
            <a:r>
              <a:rPr lang="en-US" sz="1800" spc="16">
                <a:solidFill>
                  <a:srgbClr val="000000"/>
                </a:solidFill>
                <a:latin typeface="TT Rounds Condensed"/>
              </a:rPr>
              <a:t>We supported</a:t>
            </a:r>
            <a:r>
              <a:rPr lang="en-US" sz="1800" spc="16">
                <a:solidFill>
                  <a:srgbClr val="000000"/>
                </a:solidFill>
                <a:latin typeface="TT Rounds Condensed Bold"/>
              </a:rPr>
              <a:t> 4,870</a:t>
            </a:r>
            <a:r>
              <a:rPr lang="en-US" sz="1800" spc="16">
                <a:solidFill>
                  <a:srgbClr val="000000"/>
                </a:solidFill>
                <a:latin typeface="TT Rounds Condensed"/>
              </a:rPr>
              <a:t> cadets and adult volunteers. </a:t>
            </a:r>
            <a:r>
              <a:rPr lang="en-US" sz="1800" spc="16">
                <a:solidFill>
                  <a:srgbClr val="000000"/>
                </a:solidFill>
                <a:latin typeface="TT Rounds Condensed"/>
              </a:rPr>
              <a:t>We awarded grants worth </a:t>
            </a:r>
            <a:r>
              <a:rPr lang="en-US" sz="1800" spc="16">
                <a:solidFill>
                  <a:srgbClr val="000000"/>
                </a:solidFill>
                <a:latin typeface="TT Rounds Condensed Bold"/>
              </a:rPr>
              <a:t>£109,670.59.</a:t>
            </a:r>
          </a:p>
          <a:p>
            <a:pPr algn="ctr">
              <a:lnSpc>
                <a:spcPts val="2160"/>
              </a:lnSpc>
            </a:pPr>
          </a:p>
          <a:p>
            <a:pPr algn="ctr">
              <a:lnSpc>
                <a:spcPts val="2160"/>
              </a:lnSpc>
            </a:pPr>
            <a:r>
              <a:rPr lang="en-US" sz="1800" spc="16">
                <a:solidFill>
                  <a:srgbClr val="000000"/>
                </a:solidFill>
                <a:latin typeface="TT Rounds Condensed Bold"/>
              </a:rPr>
              <a:t>Individual Grants:</a:t>
            </a:r>
            <a:r>
              <a:rPr lang="en-US" sz="1800" spc="16">
                <a:solidFill>
                  <a:srgbClr val="000000"/>
                </a:solidFill>
                <a:latin typeface="TT Rounds Condensed"/>
              </a:rPr>
              <a:t> Empowering over 900 cadets to engage in activities like sports; from skiing and climbing to battlefield tours and  overseas expeditions like South Africa and Cyprus.</a:t>
            </a:r>
          </a:p>
          <a:p>
            <a:pPr algn="ctr">
              <a:lnSpc>
                <a:spcPts val="2160"/>
              </a:lnSpc>
            </a:pPr>
          </a:p>
          <a:p>
            <a:pPr algn="ctr">
              <a:lnSpc>
                <a:spcPts val="2160"/>
              </a:lnSpc>
            </a:pPr>
            <a:r>
              <a:rPr lang="en-US" sz="1800" spc="16">
                <a:solidFill>
                  <a:srgbClr val="000000"/>
                </a:solidFill>
                <a:latin typeface="TT Rounds Condensed Bold"/>
              </a:rPr>
              <a:t>County Grants:</a:t>
            </a:r>
            <a:r>
              <a:rPr lang="en-US" sz="1800" spc="16">
                <a:solidFill>
                  <a:srgbClr val="000000"/>
                </a:solidFill>
                <a:latin typeface="TT Rounds Condensed"/>
              </a:rPr>
              <a:t> Enabling counties to purchase kit and equipment in support of activities such as music, shooting paddleboarding and mountain biking! Extending these amazing activities to nearly 4,000 cadets.</a:t>
            </a:r>
          </a:p>
          <a:p>
            <a:pPr algn="ctr">
              <a:lnSpc>
                <a:spcPts val="2160"/>
              </a:lnSpc>
            </a:pPr>
          </a:p>
          <a:p>
            <a:pPr algn="ctr">
              <a:lnSpc>
                <a:spcPts val="2160"/>
              </a:lnSpc>
            </a:pPr>
            <a:r>
              <a:rPr lang="en-US" sz="1800" spc="16">
                <a:solidFill>
                  <a:srgbClr val="000000"/>
                </a:solidFill>
                <a:latin typeface="TT Rounds Condensed"/>
              </a:rPr>
              <a:t>Additionally, with our partnerships, we were able to award:</a:t>
            </a:r>
          </a:p>
          <a:p>
            <a:pPr algn="ctr">
              <a:lnSpc>
                <a:spcPts val="2160"/>
              </a:lnSpc>
            </a:pPr>
          </a:p>
          <a:p>
            <a:pPr algn="ctr">
              <a:lnSpc>
                <a:spcPts val="2160"/>
              </a:lnSpc>
            </a:pPr>
            <a:r>
              <a:rPr lang="en-US" sz="1800" spc="16">
                <a:solidFill>
                  <a:srgbClr val="000000"/>
                </a:solidFill>
                <a:ea typeface="TT Rounds Condensed"/>
              </a:rPr>
              <a:t>🌟</a:t>
            </a:r>
            <a:r>
              <a:rPr lang="en-US" sz="1800" spc="16">
                <a:solidFill>
                  <a:srgbClr val="000000"/>
                </a:solidFill>
                <a:latin typeface="TT Rounds Condensed Bold"/>
              </a:rPr>
              <a:t>CVC Partnership:</a:t>
            </a:r>
            <a:r>
              <a:rPr lang="en-US" sz="1800" spc="16">
                <a:solidFill>
                  <a:srgbClr val="000000"/>
                </a:solidFill>
                <a:latin typeface="TT Rounds Condensed"/>
              </a:rPr>
              <a:t> Supporting 430 cadets from across the devolved nations through their BTEC Level 2 in Teamwork and Personal Development Qualification, managed directly by Cadet Vocational College.</a:t>
            </a:r>
          </a:p>
        </p:txBody>
      </p:sp>
      <p:grpSp>
        <p:nvGrpSpPr>
          <p:cNvPr name="Group 4" id="4"/>
          <p:cNvGrpSpPr/>
          <p:nvPr/>
        </p:nvGrpSpPr>
        <p:grpSpPr>
          <a:xfrm rot="0">
            <a:off x="6258586" y="988695"/>
            <a:ext cx="1689100" cy="1689100"/>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2"/>
              <a:stretch>
                <a:fillRect l="0" t="-16666" r="0" b="-16666"/>
              </a:stretch>
            </a:blipFill>
          </p:spPr>
        </p:sp>
      </p:grpSp>
      <p:grpSp>
        <p:nvGrpSpPr>
          <p:cNvPr name="Group 6" id="6"/>
          <p:cNvGrpSpPr/>
          <p:nvPr/>
        </p:nvGrpSpPr>
        <p:grpSpPr>
          <a:xfrm rot="0">
            <a:off x="7840808" y="988695"/>
            <a:ext cx="1689100" cy="1689100"/>
            <a:chOff x="0" y="0"/>
            <a:chExt cx="812800" cy="812800"/>
          </a:xfrm>
        </p:grpSpPr>
        <p:sp>
          <p:nvSpPr>
            <p:cNvPr name="Freeform 7" id="7"/>
            <p:cNvSpPr/>
            <p:nvPr/>
          </p:nvSpPr>
          <p:spPr>
            <a:xfrm flipH="false" flipV="false" rot="782370">
              <a:off x="-81214" y="-81214"/>
              <a:ext cx="975228" cy="975228"/>
            </a:xfrm>
            <a:custGeom>
              <a:avLst/>
              <a:gdLst/>
              <a:ahLst/>
              <a:cxnLst/>
              <a:rect r="r" b="b" t="t" l="l"/>
              <a:pathLst>
                <a:path h="975228" w="975228">
                  <a:moveTo>
                    <a:pt x="0" y="183386"/>
                  </a:moveTo>
                  <a:lnTo>
                    <a:pt x="791842" y="0"/>
                  </a:lnTo>
                  <a:lnTo>
                    <a:pt x="975228" y="791842"/>
                  </a:lnTo>
                  <a:lnTo>
                    <a:pt x="183386" y="975228"/>
                  </a:lnTo>
                  <a:close/>
                </a:path>
              </a:pathLst>
            </a:custGeom>
            <a:blipFill>
              <a:blip r:embed="rId3"/>
              <a:stretch>
                <a:fillRect l="0" t="0" r="0" b="0"/>
              </a:stretch>
            </a:blipFill>
          </p:spPr>
        </p:sp>
      </p:grpSp>
      <p:grpSp>
        <p:nvGrpSpPr>
          <p:cNvPr name="Group 8" id="8"/>
          <p:cNvGrpSpPr/>
          <p:nvPr/>
        </p:nvGrpSpPr>
        <p:grpSpPr>
          <a:xfrm rot="0">
            <a:off x="6258586" y="2677795"/>
            <a:ext cx="1689100" cy="1689100"/>
            <a:chOff x="0" y="0"/>
            <a:chExt cx="812800" cy="812800"/>
          </a:xfrm>
        </p:grpSpPr>
        <p:sp>
          <p:nvSpPr>
            <p:cNvPr name="Freeform 9" id="9"/>
            <p:cNvSpPr/>
            <p:nvPr/>
          </p:nvSpPr>
          <p:spPr>
            <a:xfrm flipH="false" flipV="false" rot="-682450">
              <a:off x="-72167" y="-72167"/>
              <a:ext cx="957133" cy="957133"/>
            </a:xfrm>
            <a:custGeom>
              <a:avLst/>
              <a:gdLst/>
              <a:ahLst/>
              <a:cxnLst/>
              <a:rect r="r" b="b" t="t" l="l"/>
              <a:pathLst>
                <a:path h="957133" w="957133">
                  <a:moveTo>
                    <a:pt x="160297" y="0"/>
                  </a:moveTo>
                  <a:lnTo>
                    <a:pt x="957134" y="160297"/>
                  </a:lnTo>
                  <a:lnTo>
                    <a:pt x="796837" y="957134"/>
                  </a:lnTo>
                  <a:lnTo>
                    <a:pt x="0" y="796837"/>
                  </a:lnTo>
                  <a:close/>
                </a:path>
              </a:pathLst>
            </a:custGeom>
            <a:blipFill>
              <a:blip r:embed="rId4"/>
              <a:stretch>
                <a:fillRect l="-18402" t="0" r="-18402" b="0"/>
              </a:stretch>
            </a:blipFill>
          </p:spPr>
        </p:sp>
      </p:grpSp>
      <p:grpSp>
        <p:nvGrpSpPr>
          <p:cNvPr name="Group 10" id="10"/>
          <p:cNvGrpSpPr/>
          <p:nvPr/>
        </p:nvGrpSpPr>
        <p:grpSpPr>
          <a:xfrm rot="0">
            <a:off x="7840808" y="2677795"/>
            <a:ext cx="1689100" cy="168910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5"/>
              <a:stretch>
                <a:fillRect l="-16666" t="0" r="-16666" b="0"/>
              </a:stretch>
            </a:blipFill>
          </p:spPr>
        </p:sp>
      </p:grpSp>
      <p:grpSp>
        <p:nvGrpSpPr>
          <p:cNvPr name="Group 12" id="12"/>
          <p:cNvGrpSpPr/>
          <p:nvPr/>
        </p:nvGrpSpPr>
        <p:grpSpPr>
          <a:xfrm rot="0">
            <a:off x="6258586" y="4366895"/>
            <a:ext cx="1689100" cy="1689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6"/>
              <a:stretch>
                <a:fillRect l="0" t="-16666" r="0" b="-16666"/>
              </a:stretch>
            </a:blipFill>
          </p:spPr>
        </p:sp>
      </p:grpSp>
      <p:grpSp>
        <p:nvGrpSpPr>
          <p:cNvPr name="Group 14" id="14"/>
          <p:cNvGrpSpPr/>
          <p:nvPr/>
        </p:nvGrpSpPr>
        <p:grpSpPr>
          <a:xfrm rot="0">
            <a:off x="7840808" y="4366895"/>
            <a:ext cx="1689100" cy="1689100"/>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7"/>
              <a:stretch>
                <a:fillRect l="-38888" t="0" r="-38888"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36E5FF"/>
        </a:solidFill>
      </p:bgPr>
    </p:bg>
    <p:spTree>
      <p:nvGrpSpPr>
        <p:cNvPr id="1" name=""/>
        <p:cNvGrpSpPr/>
        <p:nvPr/>
      </p:nvGrpSpPr>
      <p:grpSpPr>
        <a:xfrm>
          <a:off x="0" y="0"/>
          <a:ext cx="0" cy="0"/>
          <a:chOff x="0" y="0"/>
          <a:chExt cx="0" cy="0"/>
        </a:xfrm>
      </p:grpSpPr>
      <p:sp>
        <p:nvSpPr>
          <p:cNvPr name="Freeform 2" id="2"/>
          <p:cNvSpPr/>
          <p:nvPr/>
        </p:nvSpPr>
        <p:spPr>
          <a:xfrm flipH="false" flipV="false" rot="0">
            <a:off x="5630254" y="0"/>
            <a:ext cx="4123346" cy="3228493"/>
          </a:xfrm>
          <a:custGeom>
            <a:avLst/>
            <a:gdLst/>
            <a:ahLst/>
            <a:cxnLst/>
            <a:rect r="r" b="b" t="t" l="l"/>
            <a:pathLst>
              <a:path h="3228493" w="4123346">
                <a:moveTo>
                  <a:pt x="0" y="0"/>
                </a:moveTo>
                <a:lnTo>
                  <a:pt x="4123346" y="0"/>
                </a:lnTo>
                <a:lnTo>
                  <a:pt x="4123346" y="3228493"/>
                </a:lnTo>
                <a:lnTo>
                  <a:pt x="0" y="3228493"/>
                </a:lnTo>
                <a:lnTo>
                  <a:pt x="0" y="0"/>
                </a:lnTo>
                <a:close/>
              </a:path>
            </a:pathLst>
          </a:custGeom>
          <a:blipFill>
            <a:blip r:embed="rId3"/>
            <a:stretch>
              <a:fillRect l="-71070" t="-32193" r="-12938" b="0"/>
            </a:stretch>
          </a:blipFill>
        </p:spPr>
      </p:sp>
      <p:sp>
        <p:nvSpPr>
          <p:cNvPr name="Freeform 3" id="3"/>
          <p:cNvSpPr/>
          <p:nvPr/>
        </p:nvSpPr>
        <p:spPr>
          <a:xfrm flipH="false" flipV="false" rot="0">
            <a:off x="5630254" y="3191854"/>
            <a:ext cx="4123346" cy="4123346"/>
          </a:xfrm>
          <a:custGeom>
            <a:avLst/>
            <a:gdLst/>
            <a:ahLst/>
            <a:cxnLst/>
            <a:rect r="r" b="b" t="t" l="l"/>
            <a:pathLst>
              <a:path h="4123346" w="4123346">
                <a:moveTo>
                  <a:pt x="0" y="0"/>
                </a:moveTo>
                <a:lnTo>
                  <a:pt x="4123346" y="0"/>
                </a:lnTo>
                <a:lnTo>
                  <a:pt x="4123346" y="4123346"/>
                </a:lnTo>
                <a:lnTo>
                  <a:pt x="0" y="4123346"/>
                </a:lnTo>
                <a:lnTo>
                  <a:pt x="0" y="0"/>
                </a:lnTo>
                <a:close/>
              </a:path>
            </a:pathLst>
          </a:custGeom>
          <a:blipFill>
            <a:blip r:embed="rId4"/>
            <a:stretch>
              <a:fillRect l="0" t="0" r="0" b="0"/>
            </a:stretch>
          </a:blipFill>
        </p:spPr>
      </p:sp>
      <p:sp>
        <p:nvSpPr>
          <p:cNvPr name="TextBox 4" id="4"/>
          <p:cNvSpPr txBox="true"/>
          <p:nvPr/>
        </p:nvSpPr>
        <p:spPr>
          <a:xfrm rot="0">
            <a:off x="1036472" y="1795978"/>
            <a:ext cx="3936685" cy="4591050"/>
          </a:xfrm>
          <a:prstGeom prst="rect">
            <a:avLst/>
          </a:prstGeom>
        </p:spPr>
        <p:txBody>
          <a:bodyPr anchor="t" rtlCol="false" tIns="0" lIns="0" bIns="0" rIns="0">
            <a:spAutoFit/>
          </a:bodyPr>
          <a:lstStyle/>
          <a:p>
            <a:pPr algn="ctr">
              <a:lnSpc>
                <a:spcPts val="2816"/>
              </a:lnSpc>
            </a:pPr>
            <a:r>
              <a:rPr lang="en-US" sz="2346" spc="21">
                <a:solidFill>
                  <a:srgbClr val="434343"/>
                </a:solidFill>
                <a:latin typeface="TT Rounds Condensed"/>
              </a:rPr>
              <a:t>ACCT UK’s </a:t>
            </a:r>
            <a:r>
              <a:rPr lang="en-US" sz="2346" spc="21">
                <a:solidFill>
                  <a:srgbClr val="003428"/>
                </a:solidFill>
                <a:latin typeface="TT Rounds Condensed Bold"/>
              </a:rPr>
              <a:t>Matthew Bacon Bursary </a:t>
            </a:r>
            <a:r>
              <a:rPr lang="en-US" sz="2346" spc="21">
                <a:solidFill>
                  <a:srgbClr val="434343"/>
                </a:solidFill>
                <a:latin typeface="TT Rounds Condensed"/>
              </a:rPr>
              <a:t>supports young people who need support to make a change in life to achieve their full potential through the ACF.</a:t>
            </a:r>
          </a:p>
          <a:p>
            <a:pPr algn="ctr">
              <a:lnSpc>
                <a:spcPts val="2816"/>
              </a:lnSpc>
            </a:pPr>
          </a:p>
          <a:p>
            <a:pPr algn="ctr">
              <a:lnSpc>
                <a:spcPts val="2815"/>
              </a:lnSpc>
            </a:pPr>
            <a:r>
              <a:rPr lang="en-US" sz="2346" spc="21">
                <a:solidFill>
                  <a:srgbClr val="434343"/>
                </a:solidFill>
                <a:latin typeface="TT Rounds Condensed"/>
              </a:rPr>
              <a:t> The bursary transforms the lives of</a:t>
            </a:r>
            <a:r>
              <a:rPr lang="en-US" sz="2346" spc="21">
                <a:solidFill>
                  <a:srgbClr val="434343"/>
                </a:solidFill>
                <a:latin typeface="TT Rounds Condensed Bold"/>
              </a:rPr>
              <a:t> </a:t>
            </a:r>
            <a:r>
              <a:rPr lang="en-US" sz="2346" spc="21">
                <a:solidFill>
                  <a:srgbClr val="434343"/>
                </a:solidFill>
                <a:latin typeface="TT Rounds Condensed"/>
              </a:rPr>
              <a:t>teenaged Army Cadets who have all reached new milestones through participating in the </a:t>
            </a:r>
            <a:r>
              <a:rPr lang="en-US" sz="2346" spc="21">
                <a:solidFill>
                  <a:srgbClr val="003428"/>
                </a:solidFill>
                <a:latin typeface="TT Rounds Condensed"/>
              </a:rPr>
              <a:t>Outward Bound </a:t>
            </a:r>
            <a:r>
              <a:rPr lang="en-US" sz="2346" spc="21">
                <a:solidFill>
                  <a:srgbClr val="434343"/>
                </a:solidFill>
                <a:latin typeface="TT Rounds Condensed"/>
              </a:rPr>
              <a:t>Trust (OBT) 14 day adventure challenge.</a:t>
            </a:r>
          </a:p>
        </p:txBody>
      </p:sp>
      <p:sp>
        <p:nvSpPr>
          <p:cNvPr name="TextBox 5" id="5"/>
          <p:cNvSpPr txBox="true"/>
          <p:nvPr/>
        </p:nvSpPr>
        <p:spPr>
          <a:xfrm rot="0">
            <a:off x="731520" y="-11089"/>
            <a:ext cx="4546589" cy="1990725"/>
          </a:xfrm>
          <a:prstGeom prst="rect">
            <a:avLst/>
          </a:prstGeom>
        </p:spPr>
        <p:txBody>
          <a:bodyPr anchor="t" rtlCol="false" tIns="0" lIns="0" bIns="0" rIns="0">
            <a:spAutoFit/>
          </a:bodyPr>
          <a:lstStyle/>
          <a:p>
            <a:pPr algn="ctr">
              <a:lnSpc>
                <a:spcPts val="3225"/>
              </a:lnSpc>
            </a:pPr>
          </a:p>
          <a:p>
            <a:pPr algn="ctr">
              <a:lnSpc>
                <a:spcPts val="4147"/>
              </a:lnSpc>
            </a:pPr>
            <a:r>
              <a:rPr lang="en-US" sz="3455" spc="32">
                <a:solidFill>
                  <a:srgbClr val="003428"/>
                </a:solidFill>
                <a:latin typeface="TT Rounds Condensed Bold"/>
              </a:rPr>
              <a:t>MATTHEW BACON BURSARY</a:t>
            </a:r>
          </a:p>
          <a:p>
            <a:pPr algn="ctr">
              <a:lnSpc>
                <a:spcPts val="4147"/>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36E5FF"/>
        </a:solidFill>
      </p:bgPr>
    </p:bg>
    <p:spTree>
      <p:nvGrpSpPr>
        <p:cNvPr id="1" name=""/>
        <p:cNvGrpSpPr/>
        <p:nvPr/>
      </p:nvGrpSpPr>
      <p:grpSpPr>
        <a:xfrm>
          <a:off x="0" y="0"/>
          <a:ext cx="0" cy="0"/>
          <a:chOff x="0" y="0"/>
          <a:chExt cx="0" cy="0"/>
        </a:xfrm>
      </p:grpSpPr>
      <p:grpSp>
        <p:nvGrpSpPr>
          <p:cNvPr name="Group 2" id="2"/>
          <p:cNvGrpSpPr/>
          <p:nvPr/>
        </p:nvGrpSpPr>
        <p:grpSpPr>
          <a:xfrm rot="0">
            <a:off x="358097" y="1312069"/>
            <a:ext cx="4399268" cy="907479"/>
            <a:chOff x="0" y="0"/>
            <a:chExt cx="1629359" cy="336103"/>
          </a:xfrm>
        </p:grpSpPr>
        <p:sp>
          <p:nvSpPr>
            <p:cNvPr name="Freeform 3" id="3"/>
            <p:cNvSpPr/>
            <p:nvPr/>
          </p:nvSpPr>
          <p:spPr>
            <a:xfrm flipH="false" flipV="false" rot="0">
              <a:off x="0" y="0"/>
              <a:ext cx="1629359" cy="336103"/>
            </a:xfrm>
            <a:custGeom>
              <a:avLst/>
              <a:gdLst/>
              <a:ahLst/>
              <a:cxnLst/>
              <a:rect r="r" b="b" t="t" l="l"/>
              <a:pathLst>
                <a:path h="336103" w="1629359">
                  <a:moveTo>
                    <a:pt x="63354" y="0"/>
                  </a:moveTo>
                  <a:lnTo>
                    <a:pt x="1566005" y="0"/>
                  </a:lnTo>
                  <a:cubicBezTo>
                    <a:pt x="1600994" y="0"/>
                    <a:pt x="1629359" y="28364"/>
                    <a:pt x="1629359" y="63354"/>
                  </a:cubicBezTo>
                  <a:lnTo>
                    <a:pt x="1629359" y="272750"/>
                  </a:lnTo>
                  <a:cubicBezTo>
                    <a:pt x="1629359" y="307739"/>
                    <a:pt x="1600994" y="336103"/>
                    <a:pt x="1566005" y="336103"/>
                  </a:cubicBezTo>
                  <a:lnTo>
                    <a:pt x="63354" y="336103"/>
                  </a:lnTo>
                  <a:cubicBezTo>
                    <a:pt x="28364" y="336103"/>
                    <a:pt x="0" y="307739"/>
                    <a:pt x="0" y="272750"/>
                  </a:cubicBezTo>
                  <a:lnTo>
                    <a:pt x="0" y="63354"/>
                  </a:lnTo>
                  <a:cubicBezTo>
                    <a:pt x="0" y="28364"/>
                    <a:pt x="28364" y="0"/>
                    <a:pt x="63354" y="0"/>
                  </a:cubicBezTo>
                  <a:close/>
                </a:path>
              </a:pathLst>
            </a:custGeom>
            <a:solidFill>
              <a:srgbClr val="FFD32E"/>
            </a:solidFill>
          </p:spPr>
        </p:sp>
        <p:sp>
          <p:nvSpPr>
            <p:cNvPr name="TextBox 4" id="4"/>
            <p:cNvSpPr txBox="true"/>
            <p:nvPr/>
          </p:nvSpPr>
          <p:spPr>
            <a:xfrm>
              <a:off x="0" y="0"/>
              <a:ext cx="1629359" cy="336103"/>
            </a:xfrm>
            <a:prstGeom prst="rect">
              <a:avLst/>
            </a:prstGeom>
          </p:spPr>
          <p:txBody>
            <a:bodyPr anchor="ctr" rtlCol="false" tIns="50800" lIns="50800" bIns="50800" rIns="50800"/>
            <a:lstStyle/>
            <a:p>
              <a:pPr algn="ctr">
                <a:lnSpc>
                  <a:spcPts val="1791"/>
                </a:lnSpc>
              </a:pPr>
            </a:p>
          </p:txBody>
        </p:sp>
      </p:grpSp>
      <p:grpSp>
        <p:nvGrpSpPr>
          <p:cNvPr name="Group 5" id="5"/>
          <p:cNvGrpSpPr/>
          <p:nvPr/>
        </p:nvGrpSpPr>
        <p:grpSpPr>
          <a:xfrm rot="0">
            <a:off x="4996235" y="1312069"/>
            <a:ext cx="4399268" cy="907479"/>
            <a:chOff x="0" y="0"/>
            <a:chExt cx="1629359" cy="336103"/>
          </a:xfrm>
        </p:grpSpPr>
        <p:sp>
          <p:nvSpPr>
            <p:cNvPr name="Freeform 6" id="6"/>
            <p:cNvSpPr/>
            <p:nvPr/>
          </p:nvSpPr>
          <p:spPr>
            <a:xfrm flipH="false" flipV="false" rot="0">
              <a:off x="0" y="0"/>
              <a:ext cx="1629359" cy="336103"/>
            </a:xfrm>
            <a:custGeom>
              <a:avLst/>
              <a:gdLst/>
              <a:ahLst/>
              <a:cxnLst/>
              <a:rect r="r" b="b" t="t" l="l"/>
              <a:pathLst>
                <a:path h="336103" w="1629359">
                  <a:moveTo>
                    <a:pt x="63354" y="0"/>
                  </a:moveTo>
                  <a:lnTo>
                    <a:pt x="1566005" y="0"/>
                  </a:lnTo>
                  <a:cubicBezTo>
                    <a:pt x="1600994" y="0"/>
                    <a:pt x="1629359" y="28364"/>
                    <a:pt x="1629359" y="63354"/>
                  </a:cubicBezTo>
                  <a:lnTo>
                    <a:pt x="1629359" y="272750"/>
                  </a:lnTo>
                  <a:cubicBezTo>
                    <a:pt x="1629359" y="307739"/>
                    <a:pt x="1600994" y="336103"/>
                    <a:pt x="1566005" y="336103"/>
                  </a:cubicBezTo>
                  <a:lnTo>
                    <a:pt x="63354" y="336103"/>
                  </a:lnTo>
                  <a:cubicBezTo>
                    <a:pt x="28364" y="336103"/>
                    <a:pt x="0" y="307739"/>
                    <a:pt x="0" y="272750"/>
                  </a:cubicBezTo>
                  <a:lnTo>
                    <a:pt x="0" y="63354"/>
                  </a:lnTo>
                  <a:cubicBezTo>
                    <a:pt x="0" y="28364"/>
                    <a:pt x="28364" y="0"/>
                    <a:pt x="63354" y="0"/>
                  </a:cubicBezTo>
                  <a:close/>
                </a:path>
              </a:pathLst>
            </a:custGeom>
            <a:solidFill>
              <a:srgbClr val="FFD32E"/>
            </a:solidFill>
          </p:spPr>
        </p:sp>
        <p:sp>
          <p:nvSpPr>
            <p:cNvPr name="TextBox 7" id="7"/>
            <p:cNvSpPr txBox="true"/>
            <p:nvPr/>
          </p:nvSpPr>
          <p:spPr>
            <a:xfrm>
              <a:off x="0" y="0"/>
              <a:ext cx="1629359" cy="336103"/>
            </a:xfrm>
            <a:prstGeom prst="rect">
              <a:avLst/>
            </a:prstGeom>
          </p:spPr>
          <p:txBody>
            <a:bodyPr anchor="ctr" rtlCol="false" tIns="50800" lIns="50800" bIns="50800" rIns="50800"/>
            <a:lstStyle/>
            <a:p>
              <a:pPr algn="ctr">
                <a:lnSpc>
                  <a:spcPts val="1791"/>
                </a:lnSpc>
              </a:pPr>
            </a:p>
          </p:txBody>
        </p:sp>
      </p:grpSp>
      <p:sp>
        <p:nvSpPr>
          <p:cNvPr name="Freeform 8" id="8"/>
          <p:cNvSpPr/>
          <p:nvPr/>
        </p:nvSpPr>
        <p:spPr>
          <a:xfrm flipH="false" flipV="false" rot="0">
            <a:off x="509000" y="4307716"/>
            <a:ext cx="3934462" cy="2478977"/>
          </a:xfrm>
          <a:custGeom>
            <a:avLst/>
            <a:gdLst/>
            <a:ahLst/>
            <a:cxnLst/>
            <a:rect r="r" b="b" t="t" l="l"/>
            <a:pathLst>
              <a:path h="2478977" w="3934462">
                <a:moveTo>
                  <a:pt x="0" y="0"/>
                </a:moveTo>
                <a:lnTo>
                  <a:pt x="3934463" y="0"/>
                </a:lnTo>
                <a:lnTo>
                  <a:pt x="3934463" y="2478977"/>
                </a:lnTo>
                <a:lnTo>
                  <a:pt x="0" y="2478977"/>
                </a:lnTo>
                <a:lnTo>
                  <a:pt x="0" y="0"/>
                </a:lnTo>
                <a:close/>
              </a:path>
            </a:pathLst>
          </a:custGeom>
          <a:blipFill>
            <a:blip r:embed="rId2"/>
            <a:stretch>
              <a:fillRect l="0" t="0" r="0" b="0"/>
            </a:stretch>
          </a:blipFill>
        </p:spPr>
      </p:sp>
      <p:sp>
        <p:nvSpPr>
          <p:cNvPr name="TextBox 9" id="9"/>
          <p:cNvSpPr txBox="true"/>
          <p:nvPr/>
        </p:nvSpPr>
        <p:spPr>
          <a:xfrm rot="0">
            <a:off x="7195869" y="4451830"/>
            <a:ext cx="2035797" cy="2190750"/>
          </a:xfrm>
          <a:prstGeom prst="rect">
            <a:avLst/>
          </a:prstGeom>
        </p:spPr>
        <p:txBody>
          <a:bodyPr anchor="t" rtlCol="false" tIns="0" lIns="0" bIns="0" rIns="0">
            <a:spAutoFit/>
          </a:bodyPr>
          <a:lstStyle/>
          <a:p>
            <a:pPr algn="ctr">
              <a:lnSpc>
                <a:spcPts val="1791"/>
              </a:lnSpc>
              <a:spcBef>
                <a:spcPct val="0"/>
              </a:spcBef>
            </a:pPr>
          </a:p>
          <a:p>
            <a:pPr algn="ctr">
              <a:lnSpc>
                <a:spcPts val="1791"/>
              </a:lnSpc>
              <a:spcBef>
                <a:spcPct val="0"/>
              </a:spcBef>
            </a:pPr>
            <a:r>
              <a:rPr lang="en-US" sz="1493" spc="13">
                <a:solidFill>
                  <a:srgbClr val="000000"/>
                </a:solidFill>
                <a:latin typeface="TT Rounds Condensed Bold"/>
              </a:rPr>
              <a:t>Jack Land was an adult volunteer with Wiltshire ACF. When travelling home from a course he was severely injured in a car crash. Jack’s father Ian “was so grateful for the ACCT UK Insurance.</a:t>
            </a:r>
          </a:p>
          <a:p>
            <a:pPr algn="ctr">
              <a:lnSpc>
                <a:spcPts val="1791"/>
              </a:lnSpc>
              <a:spcBef>
                <a:spcPct val="0"/>
              </a:spcBef>
            </a:pPr>
          </a:p>
        </p:txBody>
      </p:sp>
      <p:sp>
        <p:nvSpPr>
          <p:cNvPr name="TextBox 10" id="10"/>
          <p:cNvSpPr txBox="true"/>
          <p:nvPr/>
        </p:nvSpPr>
        <p:spPr>
          <a:xfrm rot="0">
            <a:off x="521934" y="2314877"/>
            <a:ext cx="3921529" cy="1228725"/>
          </a:xfrm>
          <a:prstGeom prst="rect">
            <a:avLst/>
          </a:prstGeom>
        </p:spPr>
        <p:txBody>
          <a:bodyPr anchor="t" rtlCol="false" tIns="0" lIns="0" bIns="0" rIns="0">
            <a:spAutoFit/>
          </a:bodyPr>
          <a:lstStyle/>
          <a:p>
            <a:pPr algn="ctr">
              <a:lnSpc>
                <a:spcPts val="2400"/>
              </a:lnSpc>
            </a:pPr>
            <a:r>
              <a:rPr lang="en-US" sz="2000">
                <a:solidFill>
                  <a:srgbClr val="000000"/>
                </a:solidFill>
                <a:latin typeface="Arimo"/>
              </a:rPr>
              <a:t>To have access to financial assistance to develop their youth leadership skills. We also provide Insurance and well-being support..</a:t>
            </a:r>
          </a:p>
        </p:txBody>
      </p:sp>
      <p:sp>
        <p:nvSpPr>
          <p:cNvPr name="TextBox 11" id="11"/>
          <p:cNvSpPr txBox="true"/>
          <p:nvPr/>
        </p:nvSpPr>
        <p:spPr>
          <a:xfrm rot="0">
            <a:off x="1352799" y="1403859"/>
            <a:ext cx="2259799" cy="676275"/>
          </a:xfrm>
          <a:prstGeom prst="rect">
            <a:avLst/>
          </a:prstGeom>
        </p:spPr>
        <p:txBody>
          <a:bodyPr anchor="t" rtlCol="false" tIns="0" lIns="0" bIns="0" rIns="0">
            <a:spAutoFit/>
          </a:bodyPr>
          <a:lstStyle/>
          <a:p>
            <a:pPr algn="ctr">
              <a:lnSpc>
                <a:spcPts val="2639"/>
              </a:lnSpc>
            </a:pPr>
            <a:r>
              <a:rPr lang="en-US" sz="2199" spc="19">
                <a:solidFill>
                  <a:srgbClr val="003428"/>
                </a:solidFill>
                <a:latin typeface="TT Rounds Condensed Bold"/>
              </a:rPr>
              <a:t> Adult volunteers </a:t>
            </a:r>
          </a:p>
          <a:p>
            <a:pPr algn="ctr">
              <a:lnSpc>
                <a:spcPts val="2639"/>
              </a:lnSpc>
            </a:pPr>
            <a:r>
              <a:rPr lang="en-US" sz="2199" spc="20">
                <a:solidFill>
                  <a:srgbClr val="003428"/>
                </a:solidFill>
                <a:latin typeface="TT Rounds Condensed Bold"/>
              </a:rPr>
              <a:t>(CFAVs)</a:t>
            </a:r>
          </a:p>
        </p:txBody>
      </p:sp>
      <p:sp>
        <p:nvSpPr>
          <p:cNvPr name="TextBox 12" id="12"/>
          <p:cNvSpPr txBox="true"/>
          <p:nvPr/>
        </p:nvSpPr>
        <p:spPr>
          <a:xfrm rot="0">
            <a:off x="5540931" y="1441959"/>
            <a:ext cx="3309876" cy="638175"/>
          </a:xfrm>
          <a:prstGeom prst="rect">
            <a:avLst/>
          </a:prstGeom>
        </p:spPr>
        <p:txBody>
          <a:bodyPr anchor="t" rtlCol="false" tIns="0" lIns="0" bIns="0" rIns="0">
            <a:spAutoFit/>
          </a:bodyPr>
          <a:lstStyle/>
          <a:p>
            <a:pPr algn="ctr">
              <a:lnSpc>
                <a:spcPts val="2516"/>
              </a:lnSpc>
            </a:pPr>
            <a:r>
              <a:rPr lang="en-US" sz="2096" spc="18">
                <a:solidFill>
                  <a:srgbClr val="003428"/>
                </a:solidFill>
                <a:latin typeface="TT Rounds Condensed Bold"/>
              </a:rPr>
              <a:t>PERSONAL ACCIDENT</a:t>
            </a:r>
            <a:r>
              <a:rPr lang="en-US" sz="2096" spc="18">
                <a:solidFill>
                  <a:srgbClr val="003428"/>
                </a:solidFill>
                <a:latin typeface="TT Rounds Condensed Bold"/>
              </a:rPr>
              <a:t> </a:t>
            </a:r>
          </a:p>
          <a:p>
            <a:pPr algn="ctr">
              <a:lnSpc>
                <a:spcPts val="2516"/>
              </a:lnSpc>
            </a:pPr>
            <a:r>
              <a:rPr lang="en-US" sz="2096" spc="19">
                <a:solidFill>
                  <a:srgbClr val="003428"/>
                </a:solidFill>
                <a:latin typeface="TT Rounds Condensed Bold"/>
              </a:rPr>
              <a:t>AND TRAVEL INSURANCES</a:t>
            </a:r>
          </a:p>
        </p:txBody>
      </p:sp>
      <p:sp>
        <p:nvSpPr>
          <p:cNvPr name="TextBox 13" id="13"/>
          <p:cNvSpPr txBox="true"/>
          <p:nvPr/>
        </p:nvSpPr>
        <p:spPr>
          <a:xfrm rot="0">
            <a:off x="5235105" y="2302669"/>
            <a:ext cx="3921529" cy="1228725"/>
          </a:xfrm>
          <a:prstGeom prst="rect">
            <a:avLst/>
          </a:prstGeom>
        </p:spPr>
        <p:txBody>
          <a:bodyPr anchor="t" rtlCol="false" tIns="0" lIns="0" bIns="0" rIns="0">
            <a:spAutoFit/>
          </a:bodyPr>
          <a:lstStyle/>
          <a:p>
            <a:pPr algn="ctr">
              <a:lnSpc>
                <a:spcPts val="2400"/>
              </a:lnSpc>
            </a:pPr>
            <a:r>
              <a:rPr lang="en-US" sz="2000">
                <a:solidFill>
                  <a:srgbClr val="000000"/>
                </a:solidFill>
                <a:latin typeface="Arimo"/>
              </a:rPr>
              <a:t>ACCT UK manages the travel and activity insurance premiums for all cadets and adult volunteers in the Army Cadet Force. </a:t>
            </a:r>
          </a:p>
        </p:txBody>
      </p:sp>
      <p:sp>
        <p:nvSpPr>
          <p:cNvPr name="TextBox 14" id="14"/>
          <p:cNvSpPr txBox="true"/>
          <p:nvPr/>
        </p:nvSpPr>
        <p:spPr>
          <a:xfrm rot="0">
            <a:off x="3102546" y="474345"/>
            <a:ext cx="3548509" cy="514350"/>
          </a:xfrm>
          <a:prstGeom prst="rect">
            <a:avLst/>
          </a:prstGeom>
        </p:spPr>
        <p:txBody>
          <a:bodyPr anchor="t" rtlCol="false" tIns="0" lIns="0" bIns="0" rIns="0">
            <a:spAutoFit/>
          </a:bodyPr>
          <a:lstStyle/>
          <a:p>
            <a:pPr algn="ctr">
              <a:lnSpc>
                <a:spcPts val="4095"/>
              </a:lnSpc>
            </a:pPr>
            <a:r>
              <a:rPr lang="en-US" sz="3413" spc="31">
                <a:solidFill>
                  <a:srgbClr val="000000"/>
                </a:solidFill>
                <a:latin typeface="TT Rounds Condensed Bold"/>
              </a:rPr>
              <a:t>We also support:</a:t>
            </a:r>
          </a:p>
        </p:txBody>
      </p:sp>
      <p:grpSp>
        <p:nvGrpSpPr>
          <p:cNvPr name="Group 15" id="15"/>
          <p:cNvGrpSpPr/>
          <p:nvPr/>
        </p:nvGrpSpPr>
        <p:grpSpPr>
          <a:xfrm rot="0">
            <a:off x="4996235" y="4571601"/>
            <a:ext cx="1951208" cy="1951208"/>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3"/>
              <a:stretch>
                <a:fillRect l="0" t="-27711" r="-7" b="-48228"/>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141830" y="-217346"/>
            <a:ext cx="16732440" cy="7532546"/>
          </a:xfrm>
          <a:custGeom>
            <a:avLst/>
            <a:gdLst/>
            <a:ahLst/>
            <a:cxnLst/>
            <a:rect r="r" b="b" t="t" l="l"/>
            <a:pathLst>
              <a:path h="7532546" w="16732440">
                <a:moveTo>
                  <a:pt x="0" y="0"/>
                </a:moveTo>
                <a:lnTo>
                  <a:pt x="16732439" y="0"/>
                </a:lnTo>
                <a:lnTo>
                  <a:pt x="16732439" y="7532546"/>
                </a:lnTo>
                <a:lnTo>
                  <a:pt x="0" y="7532546"/>
                </a:lnTo>
                <a:lnTo>
                  <a:pt x="0" y="0"/>
                </a:lnTo>
                <a:close/>
              </a:path>
            </a:pathLst>
          </a:custGeom>
          <a:blipFill>
            <a:blip r:embed="rId2"/>
            <a:stretch>
              <a:fillRect l="0" t="-34743" r="0" b="-31858"/>
            </a:stretch>
          </a:blipFill>
        </p:spPr>
      </p:sp>
      <p:sp>
        <p:nvSpPr>
          <p:cNvPr name="Freeform 3" id="3"/>
          <p:cNvSpPr/>
          <p:nvPr/>
        </p:nvSpPr>
        <p:spPr>
          <a:xfrm flipH="false" flipV="false" rot="0">
            <a:off x="345097" y="6345899"/>
            <a:ext cx="1689787" cy="751955"/>
          </a:xfrm>
          <a:custGeom>
            <a:avLst/>
            <a:gdLst/>
            <a:ahLst/>
            <a:cxnLst/>
            <a:rect r="r" b="b" t="t" l="l"/>
            <a:pathLst>
              <a:path h="751955" w="1689787">
                <a:moveTo>
                  <a:pt x="0" y="0"/>
                </a:moveTo>
                <a:lnTo>
                  <a:pt x="1689786" y="0"/>
                </a:lnTo>
                <a:lnTo>
                  <a:pt x="1689786" y="751955"/>
                </a:lnTo>
                <a:lnTo>
                  <a:pt x="0" y="751955"/>
                </a:lnTo>
                <a:lnTo>
                  <a:pt x="0" y="0"/>
                </a:lnTo>
                <a:close/>
              </a:path>
            </a:pathLst>
          </a:custGeom>
          <a:blipFill>
            <a:blip r:embed="rId3"/>
            <a:stretch>
              <a:fillRect l="0" t="0" r="0" b="0"/>
            </a:stretch>
          </a:blipFill>
        </p:spPr>
      </p:sp>
      <p:sp>
        <p:nvSpPr>
          <p:cNvPr name="AutoShape 4" id="4"/>
          <p:cNvSpPr/>
          <p:nvPr/>
        </p:nvSpPr>
        <p:spPr>
          <a:xfrm rot="10794798">
            <a:off x="415127" y="6115473"/>
            <a:ext cx="8952609" cy="0"/>
          </a:xfrm>
          <a:prstGeom prst="line">
            <a:avLst/>
          </a:prstGeom>
          <a:ln cap="rnd" w="9525">
            <a:solidFill>
              <a:srgbClr val="003529"/>
            </a:solidFill>
            <a:prstDash val="solid"/>
            <a:headEnd type="none" len="sm" w="sm"/>
            <a:tailEnd type="none" len="sm" w="sm"/>
          </a:ln>
        </p:spPr>
      </p:sp>
      <p:grpSp>
        <p:nvGrpSpPr>
          <p:cNvPr name="Group 5" id="5"/>
          <p:cNvGrpSpPr/>
          <p:nvPr/>
        </p:nvGrpSpPr>
        <p:grpSpPr>
          <a:xfrm rot="0">
            <a:off x="-1" y="2954596"/>
            <a:ext cx="1951208" cy="195120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4"/>
              <a:stretch>
                <a:fillRect l="-22332" t="0" r="-22332" b="0"/>
              </a:stretch>
            </a:blipFill>
          </p:spPr>
        </p:sp>
      </p:grpSp>
      <p:grpSp>
        <p:nvGrpSpPr>
          <p:cNvPr name="Group 7" id="7"/>
          <p:cNvGrpSpPr/>
          <p:nvPr/>
        </p:nvGrpSpPr>
        <p:grpSpPr>
          <a:xfrm rot="0">
            <a:off x="1951207" y="2954596"/>
            <a:ext cx="1951208" cy="1951208"/>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5"/>
              <a:stretch>
                <a:fillRect l="-19808" t="0" r="-19808" b="0"/>
              </a:stretch>
            </a:blipFill>
          </p:spPr>
        </p:sp>
      </p:grpSp>
      <p:grpSp>
        <p:nvGrpSpPr>
          <p:cNvPr name="Group 9" id="9"/>
          <p:cNvGrpSpPr/>
          <p:nvPr/>
        </p:nvGrpSpPr>
        <p:grpSpPr>
          <a:xfrm rot="0">
            <a:off x="3902415" y="2954596"/>
            <a:ext cx="1951208" cy="195120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6"/>
              <a:stretch>
                <a:fillRect l="-24953" t="0" r="-24953" b="0"/>
              </a:stretch>
            </a:blipFill>
          </p:spPr>
        </p:sp>
      </p:grpSp>
      <p:grpSp>
        <p:nvGrpSpPr>
          <p:cNvPr name="Group 11" id="11"/>
          <p:cNvGrpSpPr/>
          <p:nvPr/>
        </p:nvGrpSpPr>
        <p:grpSpPr>
          <a:xfrm rot="0">
            <a:off x="5853622" y="2954596"/>
            <a:ext cx="1951208" cy="195120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7"/>
              <a:stretch>
                <a:fillRect l="-25282" t="0" r="-25282" b="0"/>
              </a:stretch>
            </a:blipFill>
          </p:spPr>
        </p:sp>
      </p:grpSp>
      <p:grpSp>
        <p:nvGrpSpPr>
          <p:cNvPr name="Group 13" id="13"/>
          <p:cNvGrpSpPr/>
          <p:nvPr/>
        </p:nvGrpSpPr>
        <p:grpSpPr>
          <a:xfrm rot="0">
            <a:off x="7802392" y="2961232"/>
            <a:ext cx="1951208" cy="1951208"/>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8"/>
              <a:stretch>
                <a:fillRect l="-23484" t="0" r="-23484" b="0"/>
              </a:stretch>
            </a:blipFill>
          </p:spPr>
        </p:sp>
      </p:grpSp>
      <p:sp>
        <p:nvSpPr>
          <p:cNvPr name="TextBox 15" id="15"/>
          <p:cNvSpPr txBox="true"/>
          <p:nvPr/>
        </p:nvSpPr>
        <p:spPr>
          <a:xfrm rot="0">
            <a:off x="6273985" y="6656096"/>
            <a:ext cx="2905760" cy="219075"/>
          </a:xfrm>
          <a:prstGeom prst="rect">
            <a:avLst/>
          </a:prstGeom>
        </p:spPr>
        <p:txBody>
          <a:bodyPr anchor="t" rtlCol="false" tIns="0" lIns="0" bIns="0" rIns="0">
            <a:spAutoFit/>
          </a:bodyPr>
          <a:lstStyle/>
          <a:p>
            <a:pPr algn="r">
              <a:lnSpc>
                <a:spcPts val="1791"/>
              </a:lnSpc>
            </a:pPr>
            <a:r>
              <a:rPr lang="en-US" sz="1493" spc="13">
                <a:solidFill>
                  <a:srgbClr val="003529"/>
                </a:solidFill>
                <a:latin typeface="TT Rounds Condensed Bold"/>
              </a:rPr>
              <a:t>Cadet Challenge 2024</a:t>
            </a:r>
          </a:p>
        </p:txBody>
      </p:sp>
      <p:sp>
        <p:nvSpPr>
          <p:cNvPr name="TextBox 16" id="16"/>
          <p:cNvSpPr txBox="true"/>
          <p:nvPr/>
        </p:nvSpPr>
        <p:spPr>
          <a:xfrm rot="0">
            <a:off x="776658" y="1256861"/>
            <a:ext cx="8245422" cy="1438275"/>
          </a:xfrm>
          <a:prstGeom prst="rect">
            <a:avLst/>
          </a:prstGeom>
        </p:spPr>
        <p:txBody>
          <a:bodyPr anchor="t" rtlCol="false" tIns="0" lIns="0" bIns="0" rIns="0">
            <a:spAutoFit/>
          </a:bodyPr>
          <a:lstStyle/>
          <a:p>
            <a:pPr algn="ctr">
              <a:lnSpc>
                <a:spcPts val="2304"/>
              </a:lnSpc>
            </a:pPr>
            <a:r>
              <a:rPr lang="en-US" sz="1920" spc="17">
                <a:solidFill>
                  <a:srgbClr val="003428"/>
                </a:solidFill>
                <a:latin typeface="TT Rounds Condensed"/>
              </a:rPr>
              <a:t>We host an annual awards event </a:t>
            </a:r>
            <a:r>
              <a:rPr lang="en-US" sz="1920" spc="17">
                <a:solidFill>
                  <a:srgbClr val="003428"/>
                </a:solidFill>
                <a:latin typeface="TT Rounds Condensed Italics"/>
              </a:rPr>
              <a:t>The ACCT UK Excellence Awards </a:t>
            </a:r>
            <a:r>
              <a:rPr lang="en-US" sz="1920" spc="17">
                <a:solidFill>
                  <a:srgbClr val="003428"/>
                </a:solidFill>
                <a:latin typeface="TT Rounds Condensed"/>
              </a:rPr>
              <a:t>to recognise outstanding cadets and CFAVs, as well as seek recognition for our cadets and adult volunteers in external awards and non-state honours e.g. Royal Humane Society.</a:t>
            </a:r>
          </a:p>
          <a:p>
            <a:pPr algn="ctr">
              <a:lnSpc>
                <a:spcPts val="2304"/>
              </a:lnSpc>
            </a:pPr>
          </a:p>
        </p:txBody>
      </p:sp>
      <p:sp>
        <p:nvSpPr>
          <p:cNvPr name="TextBox 17" id="17"/>
          <p:cNvSpPr txBox="true"/>
          <p:nvPr/>
        </p:nvSpPr>
        <p:spPr>
          <a:xfrm rot="0">
            <a:off x="2027268" y="474606"/>
            <a:ext cx="6071337" cy="532320"/>
          </a:xfrm>
          <a:prstGeom prst="rect">
            <a:avLst/>
          </a:prstGeom>
        </p:spPr>
        <p:txBody>
          <a:bodyPr anchor="t" rtlCol="false" tIns="0" lIns="0" bIns="0" rIns="0">
            <a:spAutoFit/>
          </a:bodyPr>
          <a:lstStyle/>
          <a:p>
            <a:pPr algn="l">
              <a:lnSpc>
                <a:spcPts val="4095"/>
              </a:lnSpc>
            </a:pPr>
            <a:r>
              <a:rPr lang="en-US" sz="3413" spc="31">
                <a:solidFill>
                  <a:srgbClr val="003428"/>
                </a:solidFill>
                <a:latin typeface="TT Rounds Condensed Bold"/>
              </a:rPr>
              <a:t>ACCT UK EXCELLENCE AWARDS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36E5FF"/>
        </a:solidFill>
      </p:bgPr>
    </p:bg>
    <p:spTree>
      <p:nvGrpSpPr>
        <p:cNvPr id="1" name=""/>
        <p:cNvGrpSpPr/>
        <p:nvPr/>
      </p:nvGrpSpPr>
      <p:grpSpPr>
        <a:xfrm>
          <a:off x="0" y="0"/>
          <a:ext cx="0" cy="0"/>
          <a:chOff x="0" y="0"/>
          <a:chExt cx="0" cy="0"/>
        </a:xfrm>
      </p:grpSpPr>
      <p:grpSp>
        <p:nvGrpSpPr>
          <p:cNvPr name="Group 2" id="2"/>
          <p:cNvGrpSpPr/>
          <p:nvPr/>
        </p:nvGrpSpPr>
        <p:grpSpPr>
          <a:xfrm rot="0">
            <a:off x="421905" y="431642"/>
            <a:ext cx="8909790" cy="5299789"/>
            <a:chOff x="0" y="0"/>
            <a:chExt cx="11879720" cy="7066385"/>
          </a:xfrm>
        </p:grpSpPr>
        <p:sp>
          <p:nvSpPr>
            <p:cNvPr name="Freeform 3" id="3"/>
            <p:cNvSpPr/>
            <p:nvPr/>
          </p:nvSpPr>
          <p:spPr>
            <a:xfrm flipH="false" flipV="false" rot="0">
              <a:off x="0" y="0"/>
              <a:ext cx="11879707" cy="7066407"/>
            </a:xfrm>
            <a:custGeom>
              <a:avLst/>
              <a:gdLst/>
              <a:ahLst/>
              <a:cxnLst/>
              <a:rect r="r" b="b" t="t" l="l"/>
              <a:pathLst>
                <a:path h="7066407" w="11879707">
                  <a:moveTo>
                    <a:pt x="0" y="280797"/>
                  </a:moveTo>
                  <a:cubicBezTo>
                    <a:pt x="0" y="125730"/>
                    <a:pt x="125730" y="0"/>
                    <a:pt x="280797" y="0"/>
                  </a:cubicBezTo>
                  <a:lnTo>
                    <a:pt x="11598910" y="0"/>
                  </a:lnTo>
                  <a:cubicBezTo>
                    <a:pt x="11753977" y="0"/>
                    <a:pt x="11879707" y="125730"/>
                    <a:pt x="11879707" y="280797"/>
                  </a:cubicBezTo>
                  <a:lnTo>
                    <a:pt x="11879707" y="6785610"/>
                  </a:lnTo>
                  <a:cubicBezTo>
                    <a:pt x="11879707" y="6940677"/>
                    <a:pt x="11753977" y="7066407"/>
                    <a:pt x="11598910" y="7066407"/>
                  </a:cubicBezTo>
                  <a:lnTo>
                    <a:pt x="280797" y="7066407"/>
                  </a:lnTo>
                  <a:cubicBezTo>
                    <a:pt x="125730" y="7066407"/>
                    <a:pt x="0" y="6940677"/>
                    <a:pt x="0" y="6785610"/>
                  </a:cubicBezTo>
                  <a:close/>
                </a:path>
              </a:pathLst>
            </a:custGeom>
            <a:solidFill>
              <a:srgbClr val="A6FD5A"/>
            </a:solidFill>
          </p:spPr>
        </p:sp>
      </p:grpSp>
      <p:sp>
        <p:nvSpPr>
          <p:cNvPr name="Freeform 4" id="4"/>
          <p:cNvSpPr/>
          <p:nvPr/>
        </p:nvSpPr>
        <p:spPr>
          <a:xfrm flipH="false" flipV="false" rot="0">
            <a:off x="345097" y="6345899"/>
            <a:ext cx="1689787" cy="751955"/>
          </a:xfrm>
          <a:custGeom>
            <a:avLst/>
            <a:gdLst/>
            <a:ahLst/>
            <a:cxnLst/>
            <a:rect r="r" b="b" t="t" l="l"/>
            <a:pathLst>
              <a:path h="751955" w="1689787">
                <a:moveTo>
                  <a:pt x="0" y="0"/>
                </a:moveTo>
                <a:lnTo>
                  <a:pt x="1689786" y="0"/>
                </a:lnTo>
                <a:lnTo>
                  <a:pt x="1689786" y="751955"/>
                </a:lnTo>
                <a:lnTo>
                  <a:pt x="0" y="751955"/>
                </a:lnTo>
                <a:lnTo>
                  <a:pt x="0" y="0"/>
                </a:lnTo>
                <a:close/>
              </a:path>
            </a:pathLst>
          </a:custGeom>
          <a:blipFill>
            <a:blip r:embed="rId2"/>
            <a:stretch>
              <a:fillRect l="0" t="0" r="0" b="0"/>
            </a:stretch>
          </a:blipFill>
        </p:spPr>
      </p:sp>
      <p:sp>
        <p:nvSpPr>
          <p:cNvPr name="AutoShape 5" id="5"/>
          <p:cNvSpPr/>
          <p:nvPr/>
        </p:nvSpPr>
        <p:spPr>
          <a:xfrm rot="10794798">
            <a:off x="415127" y="6115473"/>
            <a:ext cx="8952609" cy="0"/>
          </a:xfrm>
          <a:prstGeom prst="line">
            <a:avLst/>
          </a:prstGeom>
          <a:ln cap="rnd" w="9525">
            <a:solidFill>
              <a:srgbClr val="003529"/>
            </a:solidFill>
            <a:prstDash val="solid"/>
            <a:headEnd type="none" len="sm" w="sm"/>
            <a:tailEnd type="none" len="sm" w="sm"/>
          </a:ln>
        </p:spPr>
      </p:sp>
      <p:sp>
        <p:nvSpPr>
          <p:cNvPr name="TextBox 6" id="6"/>
          <p:cNvSpPr txBox="true"/>
          <p:nvPr/>
        </p:nvSpPr>
        <p:spPr>
          <a:xfrm rot="0">
            <a:off x="1995714" y="756471"/>
            <a:ext cx="5367383" cy="768165"/>
          </a:xfrm>
          <a:prstGeom prst="rect">
            <a:avLst/>
          </a:prstGeom>
        </p:spPr>
        <p:txBody>
          <a:bodyPr anchor="t" rtlCol="false" tIns="0" lIns="0" bIns="0" rIns="0">
            <a:spAutoFit/>
          </a:bodyPr>
          <a:lstStyle/>
          <a:p>
            <a:pPr algn="l">
              <a:lnSpc>
                <a:spcPts val="4608"/>
              </a:lnSpc>
            </a:pPr>
            <a:r>
              <a:rPr lang="en-US" sz="3840" spc="35">
                <a:solidFill>
                  <a:srgbClr val="003529"/>
                </a:solidFill>
                <a:latin typeface="TT Rounds Condensed Bold"/>
              </a:rPr>
              <a:t>WHY SUPPORT ACCT UK?</a:t>
            </a:r>
          </a:p>
        </p:txBody>
      </p:sp>
      <p:sp>
        <p:nvSpPr>
          <p:cNvPr name="TextBox 7" id="7"/>
          <p:cNvSpPr txBox="true"/>
          <p:nvPr/>
        </p:nvSpPr>
        <p:spPr>
          <a:xfrm rot="0">
            <a:off x="1667692" y="1978568"/>
            <a:ext cx="6418217" cy="3439439"/>
          </a:xfrm>
          <a:prstGeom prst="rect">
            <a:avLst/>
          </a:prstGeom>
        </p:spPr>
        <p:txBody>
          <a:bodyPr anchor="t" rtlCol="false" tIns="0" lIns="0" bIns="0" rIns="0">
            <a:spAutoFit/>
          </a:bodyPr>
          <a:lstStyle/>
          <a:p>
            <a:pPr algn="ctr">
              <a:lnSpc>
                <a:spcPts val="2764"/>
              </a:lnSpc>
            </a:pPr>
            <a:r>
              <a:rPr lang="en-US" sz="2559" spc="23">
                <a:solidFill>
                  <a:srgbClr val="003529"/>
                </a:solidFill>
                <a:latin typeface="TT Rounds Condensed Bold"/>
              </a:rPr>
              <a:t>ACCT UK is your charity </a:t>
            </a:r>
            <a:r>
              <a:rPr lang="en-US" sz="2559" spc="23">
                <a:solidFill>
                  <a:srgbClr val="003529"/>
                </a:solidFill>
                <a:latin typeface="TT Rounds Condensed"/>
              </a:rPr>
              <a:t>-</a:t>
            </a:r>
            <a:r>
              <a:rPr lang="en-US" sz="2559" spc="23">
                <a:solidFill>
                  <a:srgbClr val="003529"/>
                </a:solidFill>
                <a:latin typeface="TT Rounds Condensed Bold"/>
              </a:rPr>
              <a:t> </a:t>
            </a:r>
            <a:r>
              <a:rPr lang="en-US" sz="2559" spc="23">
                <a:solidFill>
                  <a:srgbClr val="003529"/>
                </a:solidFill>
                <a:latin typeface="TT Rounds Condensed"/>
              </a:rPr>
              <a:t>we are here for ALL cadets and CFAVs in the Army Cadet Force. No-one will ever understand the importance of the ACF better than you….</a:t>
            </a:r>
          </a:p>
          <a:p>
            <a:pPr algn="ctr">
              <a:lnSpc>
                <a:spcPts val="2764"/>
              </a:lnSpc>
            </a:pPr>
          </a:p>
          <a:p>
            <a:pPr algn="ctr">
              <a:lnSpc>
                <a:spcPts val="2764"/>
              </a:lnSpc>
            </a:pPr>
            <a:r>
              <a:rPr lang="en-US" sz="2559" spc="23">
                <a:solidFill>
                  <a:srgbClr val="003529"/>
                </a:solidFill>
                <a:latin typeface="TT Rounds Condensed Bold"/>
              </a:rPr>
              <a:t>You may not need funding for your next adventure, but many cadets will. </a:t>
            </a:r>
            <a:r>
              <a:rPr lang="en-US" sz="2559" spc="23">
                <a:solidFill>
                  <a:srgbClr val="003529"/>
                </a:solidFill>
                <a:latin typeface="TT Rounds Condensed"/>
              </a:rPr>
              <a:t>Help us ensure ACCT UK will be able to help as many of the ACF family as possible. </a:t>
            </a:r>
          </a:p>
          <a:p>
            <a:pPr algn="l">
              <a:lnSpc>
                <a:spcPts val="2764"/>
              </a:lnSpc>
            </a:pPr>
          </a:p>
        </p:txBody>
      </p:sp>
      <p:sp>
        <p:nvSpPr>
          <p:cNvPr name="TextBox 8" id="8"/>
          <p:cNvSpPr txBox="true"/>
          <p:nvPr/>
        </p:nvSpPr>
        <p:spPr>
          <a:xfrm rot="0">
            <a:off x="6273985" y="6656096"/>
            <a:ext cx="2905760" cy="219075"/>
          </a:xfrm>
          <a:prstGeom prst="rect">
            <a:avLst/>
          </a:prstGeom>
        </p:spPr>
        <p:txBody>
          <a:bodyPr anchor="t" rtlCol="false" tIns="0" lIns="0" bIns="0" rIns="0">
            <a:spAutoFit/>
          </a:bodyPr>
          <a:lstStyle/>
          <a:p>
            <a:pPr algn="r">
              <a:lnSpc>
                <a:spcPts val="1791"/>
              </a:lnSpc>
            </a:pPr>
            <a:r>
              <a:rPr lang="en-US" sz="1493" spc="13">
                <a:solidFill>
                  <a:srgbClr val="003529"/>
                </a:solidFill>
                <a:latin typeface="TT Rounds Condensed Bold"/>
              </a:rPr>
              <a:t>Cadet Challenge 2024</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36E5FF"/>
        </a:solidFill>
      </p:bgPr>
    </p:bg>
    <p:spTree>
      <p:nvGrpSpPr>
        <p:cNvPr id="1" name=""/>
        <p:cNvGrpSpPr/>
        <p:nvPr/>
      </p:nvGrpSpPr>
      <p:grpSpPr>
        <a:xfrm>
          <a:off x="0" y="0"/>
          <a:ext cx="0" cy="0"/>
          <a:chOff x="0" y="0"/>
          <a:chExt cx="0" cy="0"/>
        </a:xfrm>
      </p:grpSpPr>
      <p:grpSp>
        <p:nvGrpSpPr>
          <p:cNvPr name="Group 2" id="2"/>
          <p:cNvGrpSpPr/>
          <p:nvPr/>
        </p:nvGrpSpPr>
        <p:grpSpPr>
          <a:xfrm rot="0">
            <a:off x="421905" y="431642"/>
            <a:ext cx="8909790" cy="5299789"/>
            <a:chOff x="0" y="0"/>
            <a:chExt cx="11879720" cy="7066385"/>
          </a:xfrm>
        </p:grpSpPr>
        <p:sp>
          <p:nvSpPr>
            <p:cNvPr name="Freeform 3" id="3"/>
            <p:cNvSpPr/>
            <p:nvPr/>
          </p:nvSpPr>
          <p:spPr>
            <a:xfrm flipH="false" flipV="false" rot="0">
              <a:off x="0" y="0"/>
              <a:ext cx="11879707" cy="7066407"/>
            </a:xfrm>
            <a:custGeom>
              <a:avLst/>
              <a:gdLst/>
              <a:ahLst/>
              <a:cxnLst/>
              <a:rect r="r" b="b" t="t" l="l"/>
              <a:pathLst>
                <a:path h="7066407" w="11879707">
                  <a:moveTo>
                    <a:pt x="0" y="280797"/>
                  </a:moveTo>
                  <a:cubicBezTo>
                    <a:pt x="0" y="125730"/>
                    <a:pt x="125730" y="0"/>
                    <a:pt x="280797" y="0"/>
                  </a:cubicBezTo>
                  <a:lnTo>
                    <a:pt x="11598910" y="0"/>
                  </a:lnTo>
                  <a:cubicBezTo>
                    <a:pt x="11753977" y="0"/>
                    <a:pt x="11879707" y="125730"/>
                    <a:pt x="11879707" y="280797"/>
                  </a:cubicBezTo>
                  <a:lnTo>
                    <a:pt x="11879707" y="6785610"/>
                  </a:lnTo>
                  <a:cubicBezTo>
                    <a:pt x="11879707" y="6940677"/>
                    <a:pt x="11753977" y="7066407"/>
                    <a:pt x="11598910" y="7066407"/>
                  </a:cubicBezTo>
                  <a:lnTo>
                    <a:pt x="280797" y="7066407"/>
                  </a:lnTo>
                  <a:cubicBezTo>
                    <a:pt x="125730" y="7066407"/>
                    <a:pt x="0" y="6940677"/>
                    <a:pt x="0" y="6785610"/>
                  </a:cubicBezTo>
                  <a:close/>
                </a:path>
              </a:pathLst>
            </a:custGeom>
            <a:solidFill>
              <a:srgbClr val="A6FD5A"/>
            </a:solidFill>
          </p:spPr>
        </p:sp>
      </p:grpSp>
      <p:sp>
        <p:nvSpPr>
          <p:cNvPr name="Freeform 4" id="4"/>
          <p:cNvSpPr/>
          <p:nvPr/>
        </p:nvSpPr>
        <p:spPr>
          <a:xfrm flipH="false" flipV="false" rot="0">
            <a:off x="345097" y="6345899"/>
            <a:ext cx="1689787" cy="751955"/>
          </a:xfrm>
          <a:custGeom>
            <a:avLst/>
            <a:gdLst/>
            <a:ahLst/>
            <a:cxnLst/>
            <a:rect r="r" b="b" t="t" l="l"/>
            <a:pathLst>
              <a:path h="751955" w="1689787">
                <a:moveTo>
                  <a:pt x="0" y="0"/>
                </a:moveTo>
                <a:lnTo>
                  <a:pt x="1689786" y="0"/>
                </a:lnTo>
                <a:lnTo>
                  <a:pt x="1689786" y="751955"/>
                </a:lnTo>
                <a:lnTo>
                  <a:pt x="0" y="751955"/>
                </a:lnTo>
                <a:lnTo>
                  <a:pt x="0" y="0"/>
                </a:lnTo>
                <a:close/>
              </a:path>
            </a:pathLst>
          </a:custGeom>
          <a:blipFill>
            <a:blip r:embed="rId2"/>
            <a:stretch>
              <a:fillRect l="0" t="0" r="0" b="0"/>
            </a:stretch>
          </a:blipFill>
        </p:spPr>
      </p:sp>
      <p:sp>
        <p:nvSpPr>
          <p:cNvPr name="AutoShape 5" id="5"/>
          <p:cNvSpPr/>
          <p:nvPr/>
        </p:nvSpPr>
        <p:spPr>
          <a:xfrm rot="10794798">
            <a:off x="415127" y="6115473"/>
            <a:ext cx="8952609" cy="0"/>
          </a:xfrm>
          <a:prstGeom prst="line">
            <a:avLst/>
          </a:prstGeom>
          <a:ln cap="rnd" w="9525">
            <a:solidFill>
              <a:srgbClr val="003529"/>
            </a:solidFill>
            <a:prstDash val="solid"/>
            <a:headEnd type="none" len="sm" w="sm"/>
            <a:tailEnd type="none" len="sm" w="sm"/>
          </a:ln>
        </p:spPr>
      </p:sp>
      <p:sp>
        <p:nvSpPr>
          <p:cNvPr name="TextBox 6" id="6"/>
          <p:cNvSpPr txBox="true"/>
          <p:nvPr/>
        </p:nvSpPr>
        <p:spPr>
          <a:xfrm rot="0">
            <a:off x="2034883" y="600559"/>
            <a:ext cx="5378994" cy="514350"/>
          </a:xfrm>
          <a:prstGeom prst="rect">
            <a:avLst/>
          </a:prstGeom>
        </p:spPr>
        <p:txBody>
          <a:bodyPr anchor="t" rtlCol="false" tIns="0" lIns="0" bIns="0" rIns="0">
            <a:spAutoFit/>
          </a:bodyPr>
          <a:lstStyle/>
          <a:p>
            <a:pPr algn="ctr">
              <a:lnSpc>
                <a:spcPts val="4095"/>
              </a:lnSpc>
            </a:pPr>
            <a:r>
              <a:rPr lang="en-US" sz="3413" spc="31">
                <a:solidFill>
                  <a:srgbClr val="003529"/>
                </a:solidFill>
                <a:latin typeface="TT Rounds Condensed Bold"/>
              </a:rPr>
              <a:t>CADET CHALLENGE 2024</a:t>
            </a:r>
          </a:p>
        </p:txBody>
      </p:sp>
      <p:sp>
        <p:nvSpPr>
          <p:cNvPr name="TextBox 7" id="7"/>
          <p:cNvSpPr txBox="true"/>
          <p:nvPr/>
        </p:nvSpPr>
        <p:spPr>
          <a:xfrm rot="0">
            <a:off x="6273985" y="6656096"/>
            <a:ext cx="2905760" cy="219075"/>
          </a:xfrm>
          <a:prstGeom prst="rect">
            <a:avLst/>
          </a:prstGeom>
        </p:spPr>
        <p:txBody>
          <a:bodyPr anchor="t" rtlCol="false" tIns="0" lIns="0" bIns="0" rIns="0">
            <a:spAutoFit/>
          </a:bodyPr>
          <a:lstStyle/>
          <a:p>
            <a:pPr algn="r">
              <a:lnSpc>
                <a:spcPts val="1791"/>
              </a:lnSpc>
            </a:pPr>
            <a:r>
              <a:rPr lang="en-US" sz="1493" spc="13">
                <a:solidFill>
                  <a:srgbClr val="003529"/>
                </a:solidFill>
                <a:latin typeface="TT Rounds Condensed Bold"/>
              </a:rPr>
              <a:t>Cadet Challenge 2024</a:t>
            </a:r>
          </a:p>
        </p:txBody>
      </p:sp>
      <p:sp>
        <p:nvSpPr>
          <p:cNvPr name="TextBox 8" id="8"/>
          <p:cNvSpPr txBox="true"/>
          <p:nvPr/>
        </p:nvSpPr>
        <p:spPr>
          <a:xfrm rot="0">
            <a:off x="2687278" y="5032375"/>
            <a:ext cx="4886809" cy="552450"/>
          </a:xfrm>
          <a:prstGeom prst="rect">
            <a:avLst/>
          </a:prstGeom>
        </p:spPr>
        <p:txBody>
          <a:bodyPr anchor="t" rtlCol="false" tIns="0" lIns="0" bIns="0" rIns="0">
            <a:spAutoFit/>
          </a:bodyPr>
          <a:lstStyle/>
          <a:p>
            <a:pPr algn="ctr">
              <a:lnSpc>
                <a:spcPts val="2175"/>
              </a:lnSpc>
            </a:pPr>
            <a:r>
              <a:rPr lang="en-US" sz="1813" spc="16">
                <a:solidFill>
                  <a:srgbClr val="003529"/>
                </a:solidFill>
                <a:latin typeface="TT Rounds Condensed Bold"/>
              </a:rPr>
              <a:t>For more information go to: armycadets.enthuse.com/cf/cadetchallenge2024</a:t>
            </a:r>
          </a:p>
        </p:txBody>
      </p:sp>
      <p:sp>
        <p:nvSpPr>
          <p:cNvPr name="TextBox 9" id="9"/>
          <p:cNvSpPr txBox="true"/>
          <p:nvPr/>
        </p:nvSpPr>
        <p:spPr>
          <a:xfrm rot="0">
            <a:off x="731520" y="1236025"/>
            <a:ext cx="8290560" cy="3767793"/>
          </a:xfrm>
          <a:prstGeom prst="rect">
            <a:avLst/>
          </a:prstGeom>
        </p:spPr>
        <p:txBody>
          <a:bodyPr anchor="t" rtlCol="false" tIns="0" lIns="0" bIns="0" rIns="0">
            <a:spAutoFit/>
          </a:bodyPr>
          <a:lstStyle/>
          <a:p>
            <a:pPr algn="ctr">
              <a:lnSpc>
                <a:spcPts val="2525"/>
              </a:lnSpc>
            </a:pPr>
            <a:r>
              <a:rPr lang="en-US" sz="2104" spc="18">
                <a:solidFill>
                  <a:srgbClr val="003428"/>
                </a:solidFill>
                <a:latin typeface="TT Rounds Condensed Bold"/>
              </a:rPr>
              <a:t>We’re asking </a:t>
            </a:r>
          </a:p>
          <a:p>
            <a:pPr algn="ctr">
              <a:lnSpc>
                <a:spcPts val="2525"/>
              </a:lnSpc>
            </a:pPr>
            <a:r>
              <a:rPr lang="en-US" sz="2104" spc="18">
                <a:solidFill>
                  <a:srgbClr val="003428"/>
                </a:solidFill>
                <a:latin typeface="TT Rounds Condensed Bold"/>
              </a:rPr>
              <a:t>each cadet and adult volunteer </a:t>
            </a:r>
          </a:p>
          <a:p>
            <a:pPr algn="ctr">
              <a:lnSpc>
                <a:spcPts val="2525"/>
              </a:lnSpc>
            </a:pPr>
            <a:r>
              <a:rPr lang="en-US" sz="2104" spc="18">
                <a:solidFill>
                  <a:srgbClr val="003428"/>
                </a:solidFill>
                <a:latin typeface="TT Rounds Condensed Bold"/>
              </a:rPr>
              <a:t>to raise a minimum of £10 </a:t>
            </a:r>
          </a:p>
          <a:p>
            <a:pPr algn="ctr">
              <a:lnSpc>
                <a:spcPts val="2525"/>
              </a:lnSpc>
            </a:pPr>
            <a:r>
              <a:rPr lang="en-US" sz="2104" spc="18">
                <a:solidFill>
                  <a:srgbClr val="003428"/>
                </a:solidFill>
                <a:latin typeface="TT Rounds Condensed Bold"/>
              </a:rPr>
              <a:t>for ACCT UK in 2024.</a:t>
            </a:r>
          </a:p>
          <a:p>
            <a:pPr algn="ctr">
              <a:lnSpc>
                <a:spcPts val="2525"/>
              </a:lnSpc>
            </a:pPr>
          </a:p>
          <a:p>
            <a:pPr algn="ctr">
              <a:lnSpc>
                <a:spcPts val="2525"/>
              </a:lnSpc>
            </a:pPr>
            <a:r>
              <a:rPr lang="en-US" sz="2104" spc="18">
                <a:solidFill>
                  <a:srgbClr val="003428"/>
                </a:solidFill>
                <a:latin typeface="TT Rounds Condensed"/>
              </a:rPr>
              <a:t>There will be a Fundraising Award given for both the cadet and the CFAV who are our ‘star fundraisers’ which will include travel and accommodation to London for the Excellence awards ceremony for them and a guest.</a:t>
            </a:r>
          </a:p>
          <a:p>
            <a:pPr algn="ctr">
              <a:lnSpc>
                <a:spcPts val="2525"/>
              </a:lnSpc>
            </a:pPr>
          </a:p>
          <a:p>
            <a:pPr algn="ctr">
              <a:lnSpc>
                <a:spcPts val="2525"/>
              </a:lnSpc>
            </a:pPr>
            <a:r>
              <a:rPr lang="en-US" sz="2104" spc="19">
                <a:solidFill>
                  <a:srgbClr val="003428"/>
                </a:solidFill>
                <a:latin typeface="TT Rounds Condensed"/>
              </a:rPr>
              <a:t>You will also be entered into the competition for the best fundraising group with an award and a £200 voucher.</a:t>
            </a:r>
          </a:p>
          <a:p>
            <a:pPr algn="ctr">
              <a:lnSpc>
                <a:spcPts val="2525"/>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DAF0UlT2ICw</dc:identifier>
  <dcterms:modified xsi:type="dcterms:W3CDTF">2011-08-01T06:04:30Z</dcterms:modified>
  <cp:revision>1</cp:revision>
  <dc:title>2024 ACCT UK Cadet Challenge Updated FM.pptx</dc:title>
</cp:coreProperties>
</file>